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63"/>
  </p:notesMasterIdLst>
  <p:handoutMasterIdLst>
    <p:handoutMasterId r:id="rId64"/>
  </p:handoutMasterIdLst>
  <p:sldIdLst>
    <p:sldId id="458" r:id="rId3"/>
    <p:sldId id="258" r:id="rId4"/>
    <p:sldId id="260" r:id="rId5"/>
    <p:sldId id="262" r:id="rId6"/>
    <p:sldId id="465" r:id="rId7"/>
    <p:sldId id="286" r:id="rId8"/>
    <p:sldId id="333" r:id="rId9"/>
    <p:sldId id="282" r:id="rId10"/>
    <p:sldId id="348" r:id="rId11"/>
    <p:sldId id="283" r:id="rId12"/>
    <p:sldId id="456" r:id="rId13"/>
    <p:sldId id="463" r:id="rId14"/>
    <p:sldId id="462" r:id="rId15"/>
    <p:sldId id="439" r:id="rId16"/>
    <p:sldId id="464" r:id="rId17"/>
    <p:sldId id="310" r:id="rId18"/>
    <p:sldId id="292" r:id="rId19"/>
    <p:sldId id="293" r:id="rId20"/>
    <p:sldId id="294" r:id="rId21"/>
    <p:sldId id="455" r:id="rId22"/>
    <p:sldId id="295" r:id="rId23"/>
    <p:sldId id="466" r:id="rId24"/>
    <p:sldId id="296" r:id="rId25"/>
    <p:sldId id="299" r:id="rId26"/>
    <p:sldId id="301" r:id="rId27"/>
    <p:sldId id="425" r:id="rId28"/>
    <p:sldId id="306" r:id="rId29"/>
    <p:sldId id="307" r:id="rId30"/>
    <p:sldId id="314" r:id="rId31"/>
    <p:sldId id="321" r:id="rId32"/>
    <p:sldId id="330" r:id="rId33"/>
    <p:sldId id="351" r:id="rId34"/>
    <p:sldId id="350" r:id="rId35"/>
    <p:sldId id="354" r:id="rId36"/>
    <p:sldId id="360" r:id="rId37"/>
    <p:sldId id="362" r:id="rId38"/>
    <p:sldId id="380" r:id="rId39"/>
    <p:sldId id="441" r:id="rId40"/>
    <p:sldId id="406" r:id="rId41"/>
    <p:sldId id="445" r:id="rId42"/>
    <p:sldId id="447" r:id="rId43"/>
    <p:sldId id="448" r:id="rId44"/>
    <p:sldId id="449" r:id="rId45"/>
    <p:sldId id="389" r:id="rId46"/>
    <p:sldId id="393" r:id="rId47"/>
    <p:sldId id="395" r:id="rId48"/>
    <p:sldId id="397" r:id="rId49"/>
    <p:sldId id="398" r:id="rId50"/>
    <p:sldId id="399" r:id="rId51"/>
    <p:sldId id="400" r:id="rId52"/>
    <p:sldId id="411" r:id="rId53"/>
    <p:sldId id="414" r:id="rId54"/>
    <p:sldId id="416" r:id="rId55"/>
    <p:sldId id="415" r:id="rId56"/>
    <p:sldId id="417" r:id="rId57"/>
    <p:sldId id="418" r:id="rId58"/>
    <p:sldId id="409" r:id="rId59"/>
    <p:sldId id="419" r:id="rId60"/>
    <p:sldId id="410" r:id="rId61"/>
    <p:sldId id="457" r:id="rId6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6600"/>
    <a:srgbClr val="FFCC66"/>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35" autoAdjust="0"/>
    <p:restoredTop sz="43561" autoAdjust="0"/>
  </p:normalViewPr>
  <p:slideViewPr>
    <p:cSldViewPr showGuides="1">
      <p:cViewPr varScale="1">
        <p:scale>
          <a:sx n="30" d="100"/>
          <a:sy n="30" d="100"/>
        </p:scale>
        <p:origin x="-1290" y="-84"/>
      </p:cViewPr>
      <p:guideLst>
        <p:guide orient="horz" pos="1752"/>
        <p:guide pos="2880"/>
      </p:guideLst>
    </p:cSldViewPr>
  </p:slideViewPr>
  <p:outlineViewPr>
    <p:cViewPr>
      <p:scale>
        <a:sx n="33" d="100"/>
        <a:sy n="33" d="100"/>
      </p:scale>
      <p:origin x="0" y="852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0" d="100"/>
          <a:sy n="60" d="100"/>
        </p:scale>
        <p:origin x="-2394"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B45DC0-D822-46BC-8DB7-09E1C247A235}" type="datetimeFigureOut">
              <a:rPr lang="nl-NL" smtClean="0"/>
              <a:pPr/>
              <a:t>07-08-2009</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0947E2-95EE-4CEB-BB9C-09333CDC5AEC}" type="slidenum">
              <a:rPr lang="nl-NL" smtClean="0"/>
              <a:pPr/>
              <a:t>‹nr.›</a:t>
            </a:fld>
            <a:endParaRPr 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740A96-2DFA-4BED-971E-A16EC160DE6E}" type="slidenum">
              <a:rPr lang="nl-NL" smtClean="0"/>
              <a:pPr/>
              <a:t>‹nr.›</a:t>
            </a:fld>
            <a:endParaRPr lang="nl-NL" dirty="0"/>
          </a:p>
        </p:txBody>
      </p:sp>
      <p:sp>
        <p:nvSpPr>
          <p:cNvPr id="12" name="Tijdelijke aanduiding voor notities 11"/>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13" name="Tijdelijke aanduiding voor koptekst 12"/>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15" name="Tijdelijke aanduiding voor voettekst 14"/>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16" name="Tijdelijke aanduiding voor datum 15"/>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A679C0-7F75-4E18-9146-F7BDCECC7260}" type="datetimeFigureOut">
              <a:rPr lang="nl-NL" smtClean="0"/>
              <a:pPr/>
              <a:t>07-08-2009</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{klik}</a:t>
            </a:r>
          </a:p>
          <a:p>
            <a:pPr rtl="0"/>
            <a:r>
              <a:rPr lang="nl-NL" sz="1200" kern="1200" dirty="0" smtClean="0">
                <a:solidFill>
                  <a:schemeClr val="tx1"/>
                </a:solidFill>
                <a:latin typeface="+mn-lt"/>
                <a:ea typeface="+mn-ea"/>
                <a:cs typeface="+mn-cs"/>
              </a:rPr>
              <a:t>Olie, aardgas en kolen raken op, terwijl de opkomende economieën in China en India steeds meer energie nodig hebben.</a:t>
            </a:r>
          </a:p>
          <a:p>
            <a:pPr rtl="0"/>
            <a:r>
              <a:rPr lang="nl-NL" sz="1200" kern="1200" baseline="0" dirty="0" smtClean="0">
                <a:solidFill>
                  <a:schemeClr val="tx1"/>
                </a:solidFill>
                <a:latin typeface="+mn-lt"/>
                <a:ea typeface="+mn-ea"/>
                <a:cs typeface="+mn-cs"/>
              </a:rPr>
              <a:t>De klimaatverandering vereist juist dat het gebruik van fossiele brandstoffen wordt beëindigd om de CO2 uitstoot tegen te gaan.</a:t>
            </a:r>
          </a:p>
          <a:p>
            <a:pPr rtl="0"/>
            <a:r>
              <a:rPr lang="nl-NL" sz="1200" kern="1200" baseline="0" dirty="0" smtClean="0">
                <a:solidFill>
                  <a:schemeClr val="tx1"/>
                </a:solidFill>
                <a:latin typeface="+mn-lt"/>
                <a:ea typeface="+mn-ea"/>
                <a:cs typeface="+mn-cs"/>
              </a:rPr>
              <a:t>Maar ... energie is de basis van ons bestaan ...</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Zal er in de toekomst nog voldoende energie zijn of gaat binnenkort het licht uit? …</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a:t>
            </a:fld>
            <a:endParaRPr lang="nl-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Uitsluitend {klik} zonnepanelen, {klik} wind, {klik} aardwarmte, {klik} getijdenenergie en {klik} biomassa zullen niet toereikend zijn om het elektriciteitstekort aan te vullen, dat ontstaat als van </a:t>
            </a:r>
            <a:r>
              <a:rPr lang="nl-NL" sz="1200" kern="1200" dirty="0" err="1" smtClean="0">
                <a:solidFill>
                  <a:schemeClr val="tx1"/>
                </a:solidFill>
                <a:latin typeface="+mn-lt"/>
                <a:ea typeface="+mn-ea"/>
                <a:cs typeface="+mn-cs"/>
              </a:rPr>
              <a:t>kolen-</a:t>
            </a:r>
            <a:r>
              <a:rPr lang="nl-NL" sz="1200" kern="1200" dirty="0" smtClean="0">
                <a:solidFill>
                  <a:schemeClr val="tx1"/>
                </a:solidFill>
                <a:latin typeface="+mn-lt"/>
                <a:ea typeface="+mn-ea"/>
                <a:cs typeface="+mn-cs"/>
              </a:rPr>
              <a:t>, gas- en kernenergie wordt afgezien. </a:t>
            </a:r>
          </a:p>
          <a:p>
            <a:pPr rtl="0"/>
            <a:r>
              <a:rPr lang="nl-NL" sz="1200" kern="1200" dirty="0" smtClean="0">
                <a:solidFill>
                  <a:schemeClr val="tx1"/>
                </a:solidFill>
                <a:latin typeface="+mn-lt"/>
                <a:ea typeface="+mn-ea"/>
                <a:cs typeface="+mn-cs"/>
              </a:rPr>
              <a:t>{of: ongewenst, niet meer beschikbaar of onbetaalbaar zijn geworden}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10</a:t>
            </a:fld>
            <a:endParaRPr lang="nl-NL"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baseline="0" dirty="0" smtClean="0"/>
              <a:t>Onze moderne beschaving is uitsluitend mogelijk geworden door de massale inzet van energie.</a:t>
            </a:r>
          </a:p>
          <a:p>
            <a:endParaRPr lang="nl-NL" baseline="0" dirty="0" smtClean="0"/>
          </a:p>
          <a:p>
            <a:r>
              <a:rPr lang="nl-NL" sz="1200" kern="1200" dirty="0" smtClean="0">
                <a:solidFill>
                  <a:schemeClr val="tx1"/>
                </a:solidFill>
                <a:latin typeface="+mn-lt"/>
                <a:ea typeface="+mn-ea"/>
                <a:cs typeface="+mn-cs"/>
              </a:rPr>
              <a:t>De bestaande situatie ...</a:t>
            </a:r>
            <a:endParaRPr lang="nl-NL" baseline="0" dirty="0" smtClean="0"/>
          </a:p>
          <a:p>
            <a:r>
              <a:rPr lang="nl-NL" baseline="0" dirty="0" smtClean="0"/>
              <a:t>94% van deze energie komt nog steeds uit eindige bronnen.</a:t>
            </a:r>
          </a:p>
          <a:p>
            <a:r>
              <a:rPr lang="nl-NL" baseline="0" dirty="0" smtClean="0"/>
              <a:t>Slechts 6% komt uit biomassa, waterkracht, aardwarmte, wind en zon.</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{hier komt eerst de transitieschijf “doelstellingen Nederland 2020}</a:t>
            </a:r>
          </a:p>
          <a:p>
            <a:pPr rtl="0"/>
            <a:r>
              <a:rPr lang="nl-NL" sz="1200" kern="1200" baseline="0" dirty="0" smtClean="0">
                <a:solidFill>
                  <a:schemeClr val="tx1"/>
                </a:solidFill>
                <a:latin typeface="+mn-lt"/>
                <a:ea typeface="+mn-ea"/>
                <a:cs typeface="+mn-cs"/>
              </a:rPr>
              <a:t>{overvloeien naar de schijf “het gat van Bart! (cijfers voor beiden te ontvangen van Dirk)}</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11</a:t>
            </a:fld>
            <a:endParaRPr lang="nl-NL"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{Hier nog de invulling</a:t>
            </a:r>
            <a:r>
              <a:rPr lang="nl-NL" sz="1200" kern="1200" baseline="0" dirty="0" smtClean="0">
                <a:solidFill>
                  <a:schemeClr val="tx1"/>
                </a:solidFill>
                <a:latin typeface="+mn-lt"/>
                <a:ea typeface="+mn-ea"/>
                <a:cs typeface="+mn-cs"/>
              </a:rPr>
              <a:t> van 2020 maken!}</a:t>
            </a:r>
            <a:endParaRPr lang="nl-NL"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Bij een verder toegenomen vraag naar energie en optimale inzet van regionaal beschikbare</a:t>
            </a:r>
            <a:r>
              <a:rPr lang="nl-NL" sz="1200" kern="1200" baseline="0" dirty="0" smtClean="0">
                <a:solidFill>
                  <a:schemeClr val="tx1"/>
                </a:solidFill>
                <a:latin typeface="+mn-lt"/>
                <a:ea typeface="+mn-ea"/>
                <a:cs typeface="+mn-cs"/>
              </a:rPr>
              <a:t> duurzame bronnen </a:t>
            </a:r>
            <a:r>
              <a:rPr lang="nl-NL" sz="1200" kern="1200" dirty="0" smtClean="0">
                <a:solidFill>
                  <a:schemeClr val="tx1"/>
                </a:solidFill>
                <a:latin typeface="+mn-lt"/>
                <a:ea typeface="+mn-ea"/>
                <a:cs typeface="+mn-cs"/>
              </a:rPr>
              <a:t>zal Nederland in het jaar 2050 voor maximaal 48% in de eigen energiebehoefte kunnen voorzien; het tekort kan alleen met import van woestijnstroom op</a:t>
            </a:r>
            <a:r>
              <a:rPr lang="nl-NL" sz="1200" kern="1200" baseline="0" dirty="0" smtClean="0">
                <a:solidFill>
                  <a:schemeClr val="tx1"/>
                </a:solidFill>
                <a:latin typeface="+mn-lt"/>
                <a:ea typeface="+mn-ea"/>
                <a:cs typeface="+mn-cs"/>
              </a:rPr>
              <a:t> duurzame wijze worden ingevuld.</a:t>
            </a:r>
            <a:endParaRPr lang="nl-NL" sz="1200" kern="120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12</a:t>
            </a:fld>
            <a:endParaRPr lang="nl-NL"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baseline="0" dirty="0" smtClean="0">
                <a:solidFill>
                  <a:schemeClr val="tx1"/>
                </a:solidFill>
                <a:latin typeface="+mn-lt"/>
                <a:ea typeface="+mn-ea"/>
                <a:cs typeface="+mn-cs"/>
              </a:rPr>
              <a:t>Alleen door uitbreiding met {klik} grootschalige zonnekrachtcentrales zal de toekomstige energievoorziening op duurzame wijze veilig gesteld kunnen worden en bovendien het ernstig dreigende tekort aan drinkwater worden opgelost.</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Hoe werken zonnekrachtcentrales?</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13</a:t>
            </a:fld>
            <a:endParaRPr lang="nl-NL"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Zonne- energie kan worden opgevangen in zonnekrachtcentrales:</a:t>
            </a:r>
          </a:p>
          <a:p>
            <a:endParaRPr lang="nl-NL" dirty="0" smtClean="0"/>
          </a:p>
          <a:p>
            <a:r>
              <a:rPr lang="nl-NL" dirty="0" smtClean="0"/>
              <a:t>{klik}</a:t>
            </a:r>
          </a:p>
          <a:p>
            <a:pPr marL="228600" indent="-228600">
              <a:buAutoNum type="arabicParenBoth"/>
            </a:pPr>
            <a:r>
              <a:rPr lang="nl-NL" baseline="0" dirty="0" smtClean="0"/>
              <a:t>Zonnestralen worden via een spiegel …</a:t>
            </a:r>
            <a:endParaRPr lang="nl-NL" baseline="0" dirty="0"/>
          </a:p>
          <a:p>
            <a:pPr marL="228600" indent="-228600">
              <a:buAutoNum type="arabicParenBoth"/>
            </a:pPr>
            <a:r>
              <a:rPr lang="nl-NL" baseline="0" dirty="0"/>
              <a:t> </a:t>
            </a:r>
            <a:r>
              <a:rPr lang="nl-NL" baseline="0" dirty="0" smtClean="0"/>
              <a:t>geconcentreerd op een buis waarin stoom ontstaat …</a:t>
            </a:r>
          </a:p>
          <a:p>
            <a:pPr marL="228600" indent="-228600">
              <a:buAutoNum type="arabicParenBoth"/>
            </a:pPr>
            <a:r>
              <a:rPr lang="nl-NL" baseline="0" dirty="0" smtClean="0"/>
              <a:t> de stoom drijft een turbine aan …</a:t>
            </a:r>
          </a:p>
          <a:p>
            <a:pPr marL="228600" indent="-228600">
              <a:buAutoNum type="arabicParenBoth"/>
            </a:pPr>
            <a:r>
              <a:rPr lang="nl-NL" baseline="0" dirty="0" smtClean="0"/>
              <a:t> die op zijn beurt een dynamo aandrijft die elektrische stroom produceert.</a:t>
            </a:r>
          </a:p>
          <a:p>
            <a:pPr marL="228600" indent="-228600">
              <a:buAutoNum type="arabicParenBoth"/>
            </a:pPr>
            <a:r>
              <a:rPr lang="nl-NL" baseline="0" dirty="0" smtClean="0"/>
              <a:t> Een deel van de hitte wordt overdag opgeslagen in gesmolten zout en s‘nachts omgezet in elektriciteit; er is dus altijd stroom, dag en nacht.</a:t>
            </a:r>
          </a:p>
          <a:p>
            <a:pPr marL="228600" indent="-228600">
              <a:buNone/>
            </a:pPr>
            <a:endParaRPr lang="nl-NL" baseline="0" dirty="0" smtClean="0"/>
          </a:p>
          <a:p>
            <a:pPr marL="228600" indent="-228600">
              <a:buNone/>
            </a:pPr>
            <a:r>
              <a:rPr lang="nl-NL" baseline="0" dirty="0" smtClean="0"/>
              <a:t>{achterliggende prent vervangen door animatie uit “</a:t>
            </a:r>
            <a:r>
              <a:rPr lang="nl-NL" baseline="0" dirty="0" err="1" smtClean="0"/>
              <a:t>here</a:t>
            </a:r>
            <a:r>
              <a:rPr lang="nl-NL" baseline="0" dirty="0" smtClean="0"/>
              <a:t> comes the </a:t>
            </a:r>
            <a:r>
              <a:rPr lang="nl-NL" baseline="0" dirty="0" err="1" smtClean="0"/>
              <a:t>sun</a:t>
            </a:r>
            <a:r>
              <a:rPr lang="nl-NL" baseline="0" dirty="0" smtClean="0"/>
              <a:t>” (of van de VZKC website?)}</a:t>
            </a:r>
          </a:p>
          <a:p>
            <a:pPr marL="228600" indent="-228600">
              <a:buNone/>
            </a:pPr>
            <a:r>
              <a:rPr lang="nl-NL" baseline="0" dirty="0" smtClean="0"/>
              <a:t>{evt. alternatieve prent staat er naast}</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14</a:t>
            </a:fld>
            <a:endParaRPr lang="nl-NL"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Zonne- energie kan worden opgevangen in zonnekrachtcentrales:</a:t>
            </a:r>
          </a:p>
          <a:p>
            <a:endParaRPr lang="nl-NL" dirty="0" smtClean="0"/>
          </a:p>
          <a:p>
            <a:r>
              <a:rPr lang="nl-NL" dirty="0" smtClean="0"/>
              <a:t>{klik}</a:t>
            </a:r>
          </a:p>
          <a:p>
            <a:pPr marL="228600" indent="-228600">
              <a:buAutoNum type="arabicParenBoth"/>
            </a:pPr>
            <a:r>
              <a:rPr lang="nl-NL" baseline="0" dirty="0" smtClean="0"/>
              <a:t>Zonnestralen worden via een spiegel …</a:t>
            </a:r>
            <a:endParaRPr lang="nl-NL" baseline="0" dirty="0"/>
          </a:p>
          <a:p>
            <a:pPr marL="228600" indent="-228600">
              <a:buAutoNum type="arabicParenBoth"/>
            </a:pPr>
            <a:r>
              <a:rPr lang="nl-NL" baseline="0" dirty="0"/>
              <a:t> </a:t>
            </a:r>
            <a:r>
              <a:rPr lang="nl-NL" baseline="0" dirty="0" smtClean="0"/>
              <a:t>geconcentreerd op een buis waarin stoom ontstaat …</a:t>
            </a:r>
          </a:p>
          <a:p>
            <a:pPr marL="228600" indent="-228600">
              <a:buAutoNum type="arabicParenBoth"/>
            </a:pPr>
            <a:r>
              <a:rPr lang="nl-NL" baseline="0" dirty="0" smtClean="0"/>
              <a:t> de stoom drijft een turbine aan …</a:t>
            </a:r>
          </a:p>
          <a:p>
            <a:pPr marL="228600" indent="-228600">
              <a:buAutoNum type="arabicParenBoth"/>
            </a:pPr>
            <a:r>
              <a:rPr lang="nl-NL" baseline="0" dirty="0" smtClean="0"/>
              <a:t> die op zijn beurt een dynamo aandrijft die elektrische stroom produceert.</a:t>
            </a:r>
          </a:p>
          <a:p>
            <a:pPr marL="228600" indent="-228600">
              <a:buAutoNum type="arabicParenBoth"/>
            </a:pPr>
            <a:r>
              <a:rPr lang="nl-NL" baseline="0" dirty="0" smtClean="0"/>
              <a:t> Een deel van de hitte wordt overdag opgeslagen in gesmolten zout en s‘nachts omgezet in elektriciteit; er is dus altijd stroom, dag en nacht.</a:t>
            </a:r>
          </a:p>
          <a:p>
            <a:pPr marL="228600" indent="-228600">
              <a:buNone/>
            </a:pPr>
            <a:endParaRPr lang="nl-NL" baseline="0" dirty="0" smtClean="0"/>
          </a:p>
          <a:p>
            <a:pPr marL="228600" indent="-228600">
              <a:buNone/>
            </a:pPr>
            <a:r>
              <a:rPr lang="nl-NL" baseline="0" dirty="0" smtClean="0"/>
              <a:t>{achterliggende prent vervangen door animatie uit “</a:t>
            </a:r>
            <a:r>
              <a:rPr lang="nl-NL" baseline="0" dirty="0" err="1" smtClean="0"/>
              <a:t>here</a:t>
            </a:r>
            <a:r>
              <a:rPr lang="nl-NL" baseline="0" dirty="0" smtClean="0"/>
              <a:t> comes the </a:t>
            </a:r>
            <a:r>
              <a:rPr lang="nl-NL" baseline="0" dirty="0" err="1" smtClean="0"/>
              <a:t>sun</a:t>
            </a:r>
            <a:r>
              <a:rPr lang="nl-NL" baseline="0" dirty="0" smtClean="0"/>
              <a:t>” (of van de VZKC website?)}</a:t>
            </a:r>
          </a:p>
          <a:p>
            <a:pPr marL="228600" indent="-228600">
              <a:buNone/>
            </a:pPr>
            <a:r>
              <a:rPr lang="nl-NL" baseline="0" dirty="0" smtClean="0"/>
              <a:t>{evt. alternatieve prent staat er naast}</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15</a:t>
            </a:fld>
            <a:endParaRPr lang="nl-NL"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Zonnekrachtcentrales kunnen, samen met de andere duurzame energiebronnen, de olie- en kolencentrales vervangen, zodat de broeikasgassen in de atmosfeer niet verder toenemen.</a:t>
            </a:r>
          </a:p>
          <a:p>
            <a:pPr>
              <a:buFontTx/>
              <a:buChar char="-"/>
            </a:pP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16</a:t>
            </a:fld>
            <a:endParaRPr lang="nl-NL"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Zij kunnen ook worden ingezet om zeewater te ontzilten en de  watertekorten in de woestijnlanden op te heffen.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17</a:t>
            </a:fld>
            <a:endParaRPr lang="nl-NL"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sz="1200" kern="1200" dirty="0" smtClean="0">
                <a:solidFill>
                  <a:schemeClr val="tx1"/>
                </a:solidFill>
                <a:latin typeface="+mn-lt"/>
                <a:ea typeface="+mn-ea"/>
                <a:cs typeface="+mn-cs"/>
              </a:rPr>
              <a:t>Het stichten van alle benodigde zonnekrachtnederzettingen zal gedurende decennia een export van producten en kennis uit de industrielanden vergen ter waarde van honderden miljarden euro's.</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18</a:t>
            </a:fld>
            <a:endParaRPr lang="nl-NL"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De samenwerking tussen </a:t>
            </a:r>
            <a:r>
              <a:rPr lang="nl-NL" sz="1200" kern="1200" dirty="0" smtClean="0">
                <a:solidFill>
                  <a:schemeClr val="tx1"/>
                </a:solidFill>
                <a:latin typeface="+mn-lt"/>
                <a:ea typeface="+mn-ea"/>
                <a:cs typeface="+mn-cs"/>
              </a:rPr>
              <a:t>de westerse landen en de woestijnlanden bevordert</a:t>
            </a:r>
            <a:r>
              <a:rPr lang="nl-NL" sz="1200" kern="1200" baseline="0" dirty="0" smtClean="0">
                <a:solidFill>
                  <a:schemeClr val="tx1"/>
                </a:solidFill>
                <a:latin typeface="+mn-lt"/>
                <a:ea typeface="+mn-ea"/>
                <a:cs typeface="+mn-cs"/>
              </a:rPr>
              <a:t> </a:t>
            </a:r>
            <a:r>
              <a:rPr lang="nl-NL" sz="1200" kern="1200" baseline="0" dirty="0" smtClean="0">
                <a:solidFill>
                  <a:schemeClr val="tx1"/>
                </a:solidFill>
                <a:latin typeface="+mn-lt"/>
                <a:ea typeface="+mn-ea"/>
                <a:cs typeface="+mn-cs"/>
              </a:rPr>
              <a:t>het onderling begrip en de wereldvrede</a:t>
            </a:r>
            <a:r>
              <a:rPr lang="nl-NL" sz="1200" kern="1200" baseline="0" dirty="0" smtClean="0">
                <a:solidFill>
                  <a:schemeClr val="tx1"/>
                </a:solidFill>
                <a:latin typeface="+mn-lt"/>
                <a:ea typeface="+mn-ea"/>
                <a:cs typeface="+mn-cs"/>
              </a:rPr>
              <a:t>.</a:t>
            </a:r>
            <a:endParaRPr lang="nl-NL" sz="1200" kern="120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19</a:t>
            </a:fld>
            <a:endParaRPr lang="nl-N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Ieder jaar ontvangt de Aarde van onze Zon 712 miljard </a:t>
            </a:r>
            <a:r>
              <a:rPr lang="nl-NL" sz="1200" kern="1200" dirty="0" err="1" smtClean="0">
                <a:solidFill>
                  <a:schemeClr val="tx1"/>
                </a:solidFill>
                <a:latin typeface="+mn-lt"/>
                <a:ea typeface="+mn-ea"/>
                <a:cs typeface="+mn-cs"/>
              </a:rPr>
              <a:t>GigaWattuur</a:t>
            </a:r>
            <a:r>
              <a:rPr lang="nl-NL" sz="1200" kern="1200" dirty="0" smtClean="0">
                <a:solidFill>
                  <a:schemeClr val="tx1"/>
                </a:solidFill>
                <a:latin typeface="+mn-lt"/>
                <a:ea typeface="+mn-ea"/>
                <a:cs typeface="+mn-cs"/>
              </a:rPr>
              <a:t> aan energie; dat is 110 miljoen </a:t>
            </a:r>
            <a:r>
              <a:rPr lang="nl-NL" sz="1200" kern="1200" dirty="0" err="1" smtClean="0">
                <a:solidFill>
                  <a:schemeClr val="tx1"/>
                </a:solidFill>
                <a:latin typeface="+mn-lt"/>
                <a:ea typeface="+mn-ea"/>
                <a:cs typeface="+mn-cs"/>
              </a:rPr>
              <a:t>kiloWattuur</a:t>
            </a:r>
            <a:r>
              <a:rPr lang="nl-NL" sz="1200" kern="1200" dirty="0" smtClean="0">
                <a:solidFill>
                  <a:schemeClr val="tx1"/>
                </a:solidFill>
                <a:latin typeface="+mn-lt"/>
                <a:ea typeface="+mn-ea"/>
                <a:cs typeface="+mn-cs"/>
              </a:rPr>
              <a:t> per aardbewoner of 21 duizend keer het energiegebruik van een gemiddelde Nederlander.</a:t>
            </a:r>
          </a:p>
          <a:p>
            <a:pPr rtl="0"/>
            <a:r>
              <a:rPr lang="nl-NL" sz="1200" b="0" kern="1200" baseline="0" dirty="0" smtClean="0">
                <a:solidFill>
                  <a:schemeClr val="tx1"/>
                </a:solidFill>
                <a:latin typeface="+mn-lt"/>
                <a:ea typeface="+mn-ea"/>
                <a:cs typeface="+mn-cs"/>
              </a:rPr>
              <a:t>Er komt geen tekort aan energie ... als we de </a:t>
            </a:r>
            <a:r>
              <a:rPr lang="nl-NL" sz="1200" b="0" strike="noStrike" kern="1200" baseline="0" dirty="0" smtClean="0">
                <a:solidFill>
                  <a:schemeClr val="tx1"/>
                </a:solidFill>
                <a:latin typeface="+mn-lt"/>
                <a:ea typeface="+mn-ea"/>
                <a:cs typeface="+mn-cs"/>
              </a:rPr>
              <a:t>energie van de zon weten te oogsten.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a:t>
            </a:fld>
            <a:endParaRPr lang="nl-NL"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 ((nieuw))  De levering van woestijnstroom is altijd verzekerd; machthebbers kunnen olie en gas in de  grond laten zitten, maar elektriciteit moet altijd direct worden gedistribueerd</a:t>
            </a:r>
            <a:r>
              <a:rPr lang="nl-NL" sz="1200" kern="1200" dirty="0" smtClean="0">
                <a:solidFill>
                  <a:schemeClr val="tx1"/>
                </a:solidFill>
                <a:latin typeface="+mn-lt"/>
                <a:ea typeface="+mn-ea"/>
                <a:cs typeface="+mn-cs"/>
              </a:rPr>
              <a:t>.</a:t>
            </a:r>
            <a:endParaRPr lang="nl-NL" sz="1200" kern="120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20</a:t>
            </a:fld>
            <a:endParaRPr lang="nl-NL"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De </a:t>
            </a:r>
            <a:r>
              <a:rPr lang="nl-NL" sz="1200" kern="1200" dirty="0" err="1" smtClean="0">
                <a:solidFill>
                  <a:schemeClr val="tx1"/>
                </a:solidFill>
                <a:latin typeface="+mn-lt"/>
                <a:ea typeface="+mn-ea"/>
                <a:cs typeface="+mn-cs"/>
              </a:rPr>
              <a:t>zonnekracht-techniek</a:t>
            </a:r>
            <a:r>
              <a:rPr lang="nl-NL" sz="1200" kern="1200" dirty="0" smtClean="0">
                <a:solidFill>
                  <a:schemeClr val="tx1"/>
                </a:solidFill>
                <a:latin typeface="+mn-lt"/>
                <a:ea typeface="+mn-ea"/>
                <a:cs typeface="+mn-cs"/>
              </a:rPr>
              <a:t> is bestaand,beproefd en bewezen. </a:t>
            </a:r>
          </a:p>
          <a:p>
            <a:pPr rtl="0"/>
            <a:r>
              <a:rPr lang="nl-NL" sz="1200" kern="1200" baseline="0" dirty="0" smtClean="0">
                <a:solidFill>
                  <a:schemeClr val="tx1"/>
                </a:solidFill>
                <a:latin typeface="+mn-lt"/>
                <a:ea typeface="+mn-ea"/>
                <a:cs typeface="+mn-cs"/>
              </a:rPr>
              <a:t>Al in de jaren tachtig van de vorige eeuw zijn in de </a:t>
            </a:r>
            <a:r>
              <a:rPr lang="nl-NL" sz="1200" kern="1200" baseline="0" dirty="0" err="1" smtClean="0">
                <a:solidFill>
                  <a:schemeClr val="tx1"/>
                </a:solidFill>
                <a:latin typeface="+mn-lt"/>
                <a:ea typeface="+mn-ea"/>
                <a:cs typeface="+mn-cs"/>
              </a:rPr>
              <a:t>Californische</a:t>
            </a:r>
            <a:r>
              <a:rPr lang="nl-NL" sz="1200" kern="1200" baseline="0" dirty="0" smtClean="0">
                <a:solidFill>
                  <a:schemeClr val="tx1"/>
                </a:solidFill>
                <a:latin typeface="+mn-lt"/>
                <a:ea typeface="+mn-ea"/>
                <a:cs typeface="+mn-cs"/>
              </a:rPr>
              <a:t> </a:t>
            </a:r>
            <a:r>
              <a:rPr lang="nl-NL" sz="1200" kern="1200" baseline="0" dirty="0" err="1" smtClean="0">
                <a:solidFill>
                  <a:schemeClr val="tx1"/>
                </a:solidFill>
                <a:latin typeface="+mn-lt"/>
                <a:ea typeface="+mn-ea"/>
                <a:cs typeface="+mn-cs"/>
              </a:rPr>
              <a:t>Mojave-woestijn</a:t>
            </a:r>
            <a:r>
              <a:rPr lang="nl-NL" sz="1200" kern="1200" baseline="0" dirty="0" smtClean="0">
                <a:solidFill>
                  <a:schemeClr val="tx1"/>
                </a:solidFill>
                <a:latin typeface="+mn-lt"/>
                <a:ea typeface="+mn-ea"/>
                <a:cs typeface="+mn-cs"/>
              </a:rPr>
              <a:t> </a:t>
            </a:r>
            <a:r>
              <a:rPr lang="nl-NL" sz="1200" kern="1200" baseline="0" dirty="0" smtClean="0">
                <a:solidFill>
                  <a:schemeClr val="tx1"/>
                </a:solidFill>
                <a:latin typeface="+mn-lt"/>
                <a:ea typeface="+mn-ea"/>
                <a:cs typeface="+mn-cs"/>
              </a:rPr>
              <a:t>zonnekrachtcentrales gebouwd, die ook nu nog de hoge verbruikspieken van de airconditioning opvangen.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21</a:t>
            </a:fld>
            <a:endParaRPr lang="nl-NL"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22</a:t>
            </a:fld>
            <a:endParaRPr lang="nl-NL"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baseline="0" dirty="0" smtClean="0"/>
              <a:t>Zonnestroom kan over afstanden van enkele duizenden kilometers worden vervoerd via </a:t>
            </a:r>
            <a:r>
              <a:rPr lang="nl-NL" baseline="0" dirty="0" err="1" smtClean="0"/>
              <a:t>hoogspannings-gelijkstroomkabels</a:t>
            </a:r>
            <a:r>
              <a:rPr lang="nl-NL" baseline="0" dirty="0" smtClean="0"/>
              <a:t> waarbij minder dan 3% transportverlies per 1000 kilometer optreedt.</a:t>
            </a:r>
          </a:p>
          <a:p>
            <a:endParaRPr lang="nl-NL" baseline="0" dirty="0" smtClean="0"/>
          </a:p>
          <a:p>
            <a:r>
              <a:rPr lang="nl-NL" baseline="0" dirty="0" smtClean="0"/>
              <a:t>Gekoppeld aan andere duurzame bronnen kan ook voor Europa een stabiele, duurzame en klimaatneutrale elektriciteitsvoorziening worden opgebouwd.</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23</a:t>
            </a:fld>
            <a:endParaRPr lang="nl-NL"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Landen die een begin gemaakt hebben met de bouw van zonnekrachtcentrales zijn vooral de Verenigde Staten, Spanje, enkele landen in Noord Afrika en het Midden Oosten, China, </a:t>
            </a:r>
            <a:r>
              <a:rPr lang="nl-NL" sz="1200" kern="1200" dirty="0" err="1" smtClean="0">
                <a:solidFill>
                  <a:schemeClr val="tx1"/>
                </a:solidFill>
                <a:latin typeface="+mn-lt"/>
                <a:ea typeface="+mn-ea"/>
                <a:cs typeface="+mn-cs"/>
              </a:rPr>
              <a:t>Australie</a:t>
            </a:r>
            <a:r>
              <a:rPr lang="nl-NL" sz="1200" kern="1200" dirty="0" smtClean="0">
                <a:solidFill>
                  <a:schemeClr val="tx1"/>
                </a:solidFill>
                <a:latin typeface="+mn-lt"/>
                <a:ea typeface="+mn-ea"/>
                <a:cs typeface="+mn-cs"/>
              </a:rPr>
              <a:t> en Zuid-Afrika.</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24</a:t>
            </a:fld>
            <a:endParaRPr lang="nl-NL"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Vooral Spanje loopt voorop, terwijl in Duitsland veel onderzoek en ontwikkeling plaatsvindt. De ontwikkeling van duurzame energie heeft in Duitsland al 250.000 nieuwe banen opgeleverd.</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25</a:t>
            </a:fld>
            <a:endParaRPr lang="nl-NL"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Opwekking van zonne-energie is mogelijk in 90 landen.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90 procent van de wereldbevolking kan ervan profiteren.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Hoe zou een zonnekrachtnederzetting er uit kunnen zien en wat zou ze kunnen bieden?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26</a:t>
            </a:fld>
            <a:endParaRPr lang="nl-NL"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baseline="0" dirty="0" smtClean="0">
                <a:solidFill>
                  <a:schemeClr val="tx1"/>
                </a:solidFill>
                <a:latin typeface="+mn-lt"/>
                <a:ea typeface="+mn-ea"/>
                <a:cs typeface="+mn-cs"/>
              </a:rPr>
              <a:t>Dit is een schets van een volgroeide duurzame en klimaatneutrale zonnekrachtnederzetting, zoals die rond 2050 in Noord Afrika zou kunnen staan. </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Deze nederzetting omvat een stad voor honderdduizend inwoners, een haven, een industriegebied, </a:t>
            </a:r>
            <a:r>
              <a:rPr lang="nl-NL" sz="1200" kern="1200" baseline="0" dirty="0" err="1" smtClean="0">
                <a:solidFill>
                  <a:schemeClr val="tx1"/>
                </a:solidFill>
                <a:latin typeface="+mn-lt"/>
                <a:ea typeface="+mn-ea"/>
                <a:cs typeface="+mn-cs"/>
              </a:rPr>
              <a:t>ontziltingsparken</a:t>
            </a:r>
            <a:r>
              <a:rPr lang="nl-NL" sz="1200" kern="1200" baseline="0" dirty="0" smtClean="0">
                <a:solidFill>
                  <a:schemeClr val="tx1"/>
                </a:solidFill>
                <a:latin typeface="+mn-lt"/>
                <a:ea typeface="+mn-ea"/>
                <a:cs typeface="+mn-cs"/>
              </a:rPr>
              <a:t>, </a:t>
            </a:r>
            <a:r>
              <a:rPr lang="nl-NL" sz="1200" kern="1200" baseline="0" dirty="0" err="1" smtClean="0">
                <a:solidFill>
                  <a:schemeClr val="tx1"/>
                </a:solidFill>
                <a:latin typeface="+mn-lt"/>
                <a:ea typeface="+mn-ea"/>
                <a:cs typeface="+mn-cs"/>
              </a:rPr>
              <a:t>biokwekerijen</a:t>
            </a:r>
            <a:r>
              <a:rPr lang="nl-NL" sz="1200" kern="1200" baseline="0" dirty="0" smtClean="0">
                <a:solidFill>
                  <a:schemeClr val="tx1"/>
                </a:solidFill>
                <a:latin typeface="+mn-lt"/>
                <a:ea typeface="+mn-ea"/>
                <a:cs typeface="+mn-cs"/>
              </a:rPr>
              <a:t>, bosbouw en een gebied voor recreatie en toerisme. </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Landbouw vindt gedeeltelijk beschut plaats onder de 330 vierkante kilometer zonnespiegels, die diep in de hete woestijn doordringen. </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De centrales hebben een vermogen van 10.000 MegaWatt, waarvan een tiende in het woestijnland blijft en de rest via een onderzeese </a:t>
            </a:r>
            <a:r>
              <a:rPr lang="nl-NL" sz="1200" kern="1200" baseline="0" dirty="0" err="1" smtClean="0">
                <a:solidFill>
                  <a:schemeClr val="tx1"/>
                </a:solidFill>
                <a:latin typeface="+mn-lt"/>
                <a:ea typeface="+mn-ea"/>
                <a:cs typeface="+mn-cs"/>
              </a:rPr>
              <a:t>hoogspannings-gelijkstroomkabel</a:t>
            </a:r>
            <a:r>
              <a:rPr lang="nl-NL" sz="1200" kern="1200" baseline="0" dirty="0" smtClean="0">
                <a:solidFill>
                  <a:schemeClr val="tx1"/>
                </a:solidFill>
                <a:latin typeface="+mn-lt"/>
                <a:ea typeface="+mn-ea"/>
                <a:cs typeface="+mn-cs"/>
              </a:rPr>
              <a:t> naar Europa wordt getransporteerd. </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Dat is genoeg om Nederland voor de helft van stroom te voorzien,inclusief haar acht miljoen elektrische </a:t>
            </a:r>
            <a:r>
              <a:rPr lang="nl-NL" sz="1200" kern="1200" baseline="0" dirty="0" err="1" smtClean="0">
                <a:solidFill>
                  <a:schemeClr val="tx1"/>
                </a:solidFill>
                <a:latin typeface="+mn-lt"/>
                <a:ea typeface="+mn-ea"/>
                <a:cs typeface="+mn-cs"/>
              </a:rPr>
              <a:t>personenautos</a:t>
            </a:r>
            <a:r>
              <a:rPr lang="nl-NL" sz="1200" kern="1200" baseline="0" dirty="0" smtClean="0">
                <a:solidFill>
                  <a:schemeClr val="tx1"/>
                </a:solidFill>
                <a:latin typeface="+mn-lt"/>
                <a:ea typeface="+mn-ea"/>
                <a:cs typeface="+mn-cs"/>
              </a:rPr>
              <a:t>. </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De andere helft van de stroom komt dan van lokale opwekkers, zoals windturbines, zonnepanelen,biomassacentrales en de overgebleven gas- en kerncentrales.</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27</a:t>
            </a:fld>
            <a:endParaRPr lang="nl-NL"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We kijken nu naar de </a:t>
            </a:r>
          </a:p>
          <a:p>
            <a:r>
              <a:rPr lang="nl-NL" dirty="0" smtClean="0"/>
              <a:t>Duurzame en klimaatneutrale</a:t>
            </a:r>
            <a:r>
              <a:rPr lang="nl-NL" baseline="0" dirty="0" smtClean="0"/>
              <a:t> winning van elektriciteit in de zonnestad.</a:t>
            </a:r>
          </a:p>
          <a:p>
            <a:endParaRPr lang="nl-NL" baseline="0" dirty="0" smtClean="0"/>
          </a:p>
          <a:p>
            <a:pPr rtl="0"/>
            <a:r>
              <a:rPr lang="nl-NL" sz="1200" kern="1200" dirty="0" smtClean="0">
                <a:solidFill>
                  <a:schemeClr val="tx1"/>
                </a:solidFill>
                <a:latin typeface="+mn-lt"/>
                <a:ea typeface="+mn-ea"/>
                <a:cs typeface="+mn-cs"/>
              </a:rPr>
              <a:t>De zonnestad wint haar duurzame en klimaatneutrale elektriciteit met zonnetorens, met trogspiegels en met </a:t>
            </a:r>
            <a:r>
              <a:rPr lang="nl-NL" sz="1200" kern="1200" dirty="0" err="1" smtClean="0">
                <a:solidFill>
                  <a:schemeClr val="tx1"/>
                </a:solidFill>
                <a:latin typeface="+mn-lt"/>
                <a:ea typeface="+mn-ea"/>
                <a:cs typeface="+mn-cs"/>
              </a:rPr>
              <a:t>fresnelspiegels</a:t>
            </a:r>
            <a:r>
              <a:rPr lang="nl-NL" sz="1200" kern="1200" dirty="0" smtClean="0">
                <a:solidFill>
                  <a:schemeClr val="tx1"/>
                </a:solidFill>
                <a:latin typeface="+mn-lt"/>
                <a:ea typeface="+mn-ea"/>
                <a:cs typeface="+mn-cs"/>
              </a:rPr>
              <a:t>: drie varianten van hetzelfde principe, waarbij zonnelicht geconcentreerd wordt op een ontvangende buis met een vloeistof die zodanig wordt verhit, dat er turbines en generatoren mee aangedreven kunnen worden.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28</a:t>
            </a:fld>
            <a:endParaRPr lang="nl-NL"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In de centrales wordt overdag de gewonnen hitte omgezet in elektriciteit. </a:t>
            </a:r>
          </a:p>
          <a:p>
            <a:pPr rtl="0"/>
            <a:r>
              <a:rPr lang="nl-NL" sz="1200" kern="1200" dirty="0" smtClean="0">
                <a:solidFill>
                  <a:schemeClr val="tx1"/>
                </a:solidFill>
                <a:latin typeface="+mn-lt"/>
                <a:ea typeface="+mn-ea"/>
                <a:cs typeface="+mn-cs"/>
              </a:rPr>
              <a:t>Een gedeelte van de hitte wordt overdag opgeslagen om ook </a:t>
            </a:r>
            <a:r>
              <a:rPr lang="nl-NL" sz="1200" kern="1200" dirty="0" err="1" smtClean="0">
                <a:solidFill>
                  <a:schemeClr val="tx1"/>
                </a:solidFill>
                <a:latin typeface="+mn-lt"/>
                <a:ea typeface="+mn-ea"/>
                <a:cs typeface="+mn-cs"/>
              </a:rPr>
              <a:t>s'nachts</a:t>
            </a:r>
            <a:r>
              <a:rPr lang="nl-NL" sz="1200" kern="1200" dirty="0" smtClean="0">
                <a:solidFill>
                  <a:schemeClr val="tx1"/>
                </a:solidFill>
                <a:latin typeface="+mn-lt"/>
                <a:ea typeface="+mn-ea"/>
                <a:cs typeface="+mn-cs"/>
              </a:rPr>
              <a:t> elektriciteit op te wekken.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29</a:t>
            </a:fld>
            <a:endParaRPr lang="nl-N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Een woestijnoppervlak van 300x 300km , even groot als IJsland, volgebouwd met zonneparken, is genoeg om de hele wereld van elektriciteit te voorzien.</a:t>
            </a:r>
          </a:p>
          <a:p>
            <a:pPr rtl="0"/>
            <a:r>
              <a:rPr lang="nl-NL" sz="1200" kern="1200" baseline="0" dirty="0" smtClean="0">
                <a:solidFill>
                  <a:schemeClr val="tx1"/>
                </a:solidFill>
                <a:latin typeface="+mn-lt"/>
                <a:ea typeface="+mn-ea"/>
                <a:cs typeface="+mn-cs"/>
              </a:rPr>
              <a:t>Dat is minder dan één procent van alle woestijnen ter wereld.</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a:t>
            </a:fld>
            <a:endParaRPr lang="nl-NL"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Dank zij de grootschalige winning van elektriciteit en restwarmte is ook grootschalige productie en distributie van zoet water uit zeewater mogelijk geworden.</a:t>
            </a:r>
          </a:p>
          <a:p>
            <a:pPr rtl="0"/>
            <a:endParaRPr lang="nl-NL" sz="1200" strike="sngStrike" kern="1200" dirty="0" smtClean="0">
              <a:solidFill>
                <a:schemeClr val="tx1"/>
              </a:solidFill>
              <a:latin typeface="+mn-lt"/>
              <a:ea typeface="+mn-ea"/>
              <a:cs typeface="+mn-cs"/>
            </a:endParaRPr>
          </a:p>
          <a:p>
            <a:pPr rtl="0"/>
            <a:r>
              <a:rPr lang="nl-NL" sz="1200" strike="noStrike" kern="1200" baseline="0" dirty="0" smtClean="0">
                <a:solidFill>
                  <a:schemeClr val="tx1"/>
                </a:solidFill>
                <a:latin typeface="+mn-lt"/>
                <a:ea typeface="+mn-ea"/>
                <a:cs typeface="+mn-cs"/>
              </a:rPr>
              <a:t>{klik}</a:t>
            </a:r>
          </a:p>
          <a:p>
            <a:pPr rtl="0"/>
            <a:r>
              <a:rPr lang="nl-NL" sz="1200" kern="1200" baseline="0" dirty="0" smtClean="0">
                <a:solidFill>
                  <a:schemeClr val="tx1"/>
                </a:solidFill>
                <a:latin typeface="+mn-lt"/>
                <a:ea typeface="+mn-ea"/>
                <a:cs typeface="+mn-cs"/>
              </a:rPr>
              <a:t>De ontziltingsinstallaties gebruiken niet alleen elektriciteit maar ook afvalwarmte van de centrales voor het produceren van zoetwater uit zeewater.</a:t>
            </a:r>
            <a:endParaRPr lang="nl-NL" sz="1200" strike="sng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30</a:t>
            </a:fld>
            <a:endParaRPr lang="nl-NL"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De zonnestad omvat ook een groot gebied, dat bestemd is voor de duurzame en klimaatneutrale kweek van algen, die voornamelijk tot  biobrandstoffen worden verwerkt.</a:t>
            </a:r>
          </a:p>
          <a:p>
            <a:pPr rtl="0"/>
            <a:endParaRPr lang="nl-NL" sz="1200" kern="1200" dirty="0" smtClean="0">
              <a:solidFill>
                <a:schemeClr val="tx1"/>
              </a:solidFill>
              <a:latin typeface="+mn-lt"/>
              <a:ea typeface="+mn-ea"/>
              <a:cs typeface="+mn-cs"/>
            </a:endParaRPr>
          </a:p>
          <a:p>
            <a:pPr rtl="0"/>
            <a:r>
              <a:rPr lang="nl-NL" sz="1200" kern="1200" dirty="0" smtClean="0">
                <a:solidFill>
                  <a:schemeClr val="tx1"/>
                </a:solidFill>
                <a:latin typeface="+mn-lt"/>
                <a:ea typeface="+mn-ea"/>
                <a:cs typeface="+mn-cs"/>
              </a:rPr>
              <a:t>{klik}</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31</a:t>
            </a:fld>
            <a:endParaRPr lang="nl-NL"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{loc. 36}</a:t>
            </a:r>
          </a:p>
          <a:p>
            <a:r>
              <a:rPr lang="nl-NL" baseline="0" dirty="0" smtClean="0"/>
              <a:t>Vrachtauto’s, bouwmachines, landbouwmachines en vliegtuigen gebruiken in 2050 uitsluitend deze duurzaam geproduceerde biobrandstoffen.</a:t>
            </a:r>
          </a:p>
          <a:p>
            <a:endParaRPr lang="nl-NL" baseline="0" dirty="0" smtClean="0"/>
          </a:p>
          <a:p>
            <a:r>
              <a:rPr lang="nl-NL" baseline="0" dirty="0" smtClean="0"/>
              <a:t>{meer futuristische modellen zoeken!}</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32</a:t>
            </a:fld>
            <a:endParaRPr lang="nl-NL"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Ongeveer de halve nederzetting is bestemd voor duurzame en klimaatneutrale landbouw, tuinbouw, vis- en schaaldierkwekerijen en bosbouw.</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33</a:t>
            </a:fld>
            <a:endParaRPr lang="nl-NL"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strike="noStrike" kern="1200" baseline="0" dirty="0" smtClean="0">
                <a:solidFill>
                  <a:schemeClr val="tx1"/>
                </a:solidFill>
                <a:latin typeface="+mn-lt"/>
                <a:ea typeface="+mn-ea"/>
                <a:cs typeface="+mn-cs"/>
              </a:rPr>
              <a:t>Onder de beschutting van de </a:t>
            </a:r>
            <a:r>
              <a:rPr lang="nl-NL" sz="1200" strike="noStrike" kern="1200" baseline="0" dirty="0" err="1" smtClean="0">
                <a:solidFill>
                  <a:schemeClr val="tx1"/>
                </a:solidFill>
                <a:latin typeface="+mn-lt"/>
                <a:ea typeface="+mn-ea"/>
                <a:cs typeface="+mn-cs"/>
              </a:rPr>
              <a:t>fresnelspiegels</a:t>
            </a:r>
            <a:r>
              <a:rPr lang="nl-NL" sz="1200" strike="noStrike" kern="1200" baseline="0" dirty="0" smtClean="0">
                <a:solidFill>
                  <a:schemeClr val="tx1"/>
                </a:solidFill>
                <a:latin typeface="+mn-lt"/>
                <a:ea typeface="+mn-ea"/>
                <a:cs typeface="+mn-cs"/>
              </a:rPr>
              <a:t> is allerlei agrarische productie mogelijk, zoals bijvoorbeeld hier een combinatie van vis en tomaten, die elkaar bemesten.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34</a:t>
            </a:fld>
            <a:endParaRPr lang="nl-NL"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In het industriegebied worden op een duurzame en klimaatneutrale manier allerlei </a:t>
            </a:r>
            <a:r>
              <a:rPr lang="nl-NL" sz="1200" kern="1200" dirty="0" err="1" smtClean="0">
                <a:solidFill>
                  <a:schemeClr val="tx1"/>
                </a:solidFill>
                <a:latin typeface="+mn-lt"/>
                <a:ea typeface="+mn-ea"/>
                <a:cs typeface="+mn-cs"/>
              </a:rPr>
              <a:t>produkten</a:t>
            </a:r>
            <a:r>
              <a:rPr lang="nl-NL" sz="1200" kern="1200" dirty="0" smtClean="0">
                <a:solidFill>
                  <a:schemeClr val="tx1"/>
                </a:solidFill>
                <a:latin typeface="+mn-lt"/>
                <a:ea typeface="+mn-ea"/>
                <a:cs typeface="+mn-cs"/>
              </a:rPr>
              <a:t> gemaakt, voornamelijk uit grondstoffen van eigen bodem, zoals zand, zout, biomassa en koolzuurgas uit de atmosfeer.</a:t>
            </a:r>
          </a:p>
          <a:p>
            <a:pPr rtl="0"/>
            <a:endParaRPr lang="nl-NL" sz="1200" kern="1200" dirty="0" smtClean="0">
              <a:solidFill>
                <a:schemeClr val="tx1"/>
              </a:solidFill>
              <a:latin typeface="+mn-lt"/>
              <a:ea typeface="+mn-ea"/>
              <a:cs typeface="+mn-cs"/>
            </a:endParaRPr>
          </a:p>
          <a:p>
            <a:pPr rtl="0"/>
            <a:endParaRPr lang="nl-NL" sz="1200" kern="120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35</a:t>
            </a:fld>
            <a:endParaRPr lang="nl-NL"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Hiervoor wordt zowel directe zonnehitte gebruikt als in elektriciteit omgezette </a:t>
            </a:r>
            <a:r>
              <a:rPr lang="nl-NL" sz="1200" kern="1200" dirty="0" err="1" smtClean="0">
                <a:solidFill>
                  <a:schemeClr val="tx1"/>
                </a:solidFill>
                <a:latin typeface="+mn-lt"/>
                <a:ea typeface="+mn-ea"/>
                <a:cs typeface="+mn-cs"/>
              </a:rPr>
              <a:t>zonneenergie</a:t>
            </a:r>
            <a:r>
              <a:rPr lang="nl-NL" sz="1200" kern="1200" dirty="0" smtClean="0">
                <a:solidFill>
                  <a:schemeClr val="tx1"/>
                </a:solidFill>
                <a:latin typeface="+mn-lt"/>
                <a:ea typeface="+mn-ea"/>
                <a:cs typeface="+mn-cs"/>
              </a:rPr>
              <a:t>, zoals bijvoorbeeld in de aluminiumfabriek</a:t>
            </a:r>
            <a:r>
              <a:rPr lang="nl-NL" sz="1200" strike="sngStrike" kern="1200" baseline="0" dirty="0" smtClean="0">
                <a:solidFill>
                  <a:schemeClr val="tx1"/>
                </a:solidFill>
                <a:latin typeface="+mn-lt"/>
                <a:ea typeface="+mn-ea"/>
                <a:cs typeface="+mn-cs"/>
              </a:rPr>
              <a:t>, waarvoor twee van de honderd  </a:t>
            </a:r>
            <a:r>
              <a:rPr lang="nl-NL" sz="1200" strike="sngStrike" kern="1200" baseline="0" dirty="0" err="1" smtClean="0">
                <a:solidFill>
                  <a:schemeClr val="tx1"/>
                </a:solidFill>
                <a:latin typeface="+mn-lt"/>
                <a:ea typeface="+mn-ea"/>
                <a:cs typeface="+mn-cs"/>
              </a:rPr>
              <a:t>zonnestad-centrales</a:t>
            </a:r>
            <a:r>
              <a:rPr lang="nl-NL" sz="1200" strike="sngStrike" kern="1200" baseline="0" dirty="0" smtClean="0">
                <a:solidFill>
                  <a:schemeClr val="tx1"/>
                </a:solidFill>
                <a:latin typeface="+mn-lt"/>
                <a:ea typeface="+mn-ea"/>
                <a:cs typeface="+mn-cs"/>
              </a:rPr>
              <a:t> zijn  gereserveerd</a:t>
            </a:r>
            <a:r>
              <a:rPr lang="nl-NL" sz="1200" kern="1200" dirty="0" smtClean="0">
                <a:solidFill>
                  <a:schemeClr val="tx1"/>
                </a:solidFill>
                <a:latin typeface="+mn-lt"/>
                <a:ea typeface="+mn-ea"/>
                <a:cs typeface="+mn-cs"/>
              </a:rPr>
              <a:t>. Het dak van de fabriek is hier uitgevoerd als een  </a:t>
            </a:r>
            <a:r>
              <a:rPr lang="nl-NL" sz="1200" kern="1200" dirty="0" err="1" smtClean="0">
                <a:solidFill>
                  <a:schemeClr val="tx1"/>
                </a:solidFill>
                <a:latin typeface="+mn-lt"/>
                <a:ea typeface="+mn-ea"/>
                <a:cs typeface="+mn-cs"/>
              </a:rPr>
              <a:t>reuzentrogspiegel</a:t>
            </a:r>
            <a:r>
              <a:rPr lang="nl-NL" sz="1200" kern="1200" dirty="0" smtClean="0">
                <a:solidFill>
                  <a:schemeClr val="tx1"/>
                </a:solidFill>
                <a:latin typeface="+mn-lt"/>
                <a:ea typeface="+mn-ea"/>
                <a:cs typeface="+mn-cs"/>
              </a:rPr>
              <a:t> en dient voor de koeling en verlichting van het gebouw.</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36</a:t>
            </a:fld>
            <a:endParaRPr lang="nl-NL"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Alle vervoer en verkeer in de zonnestad is duurzaam en klimaatneutraal.</a:t>
            </a:r>
          </a:p>
          <a:p>
            <a:pPr rtl="0"/>
            <a:endParaRPr lang="nl-NL" sz="1200" kern="1200" dirty="0" smtClean="0">
              <a:solidFill>
                <a:schemeClr val="tx1"/>
              </a:solidFill>
              <a:latin typeface="+mn-lt"/>
              <a:ea typeface="+mn-ea"/>
              <a:cs typeface="+mn-cs"/>
            </a:endParaRPr>
          </a:p>
          <a:p>
            <a:pPr rtl="0"/>
            <a:r>
              <a:rPr lang="nl-NL" sz="1200" kern="1200" dirty="0" smtClean="0">
                <a:solidFill>
                  <a:schemeClr val="tx1"/>
                </a:solidFill>
                <a:latin typeface="+mn-lt"/>
                <a:ea typeface="+mn-ea"/>
                <a:cs typeface="+mn-cs"/>
              </a:rPr>
              <a:t>{klik}</a:t>
            </a:r>
          </a:p>
          <a:p>
            <a:pPr rtl="0"/>
            <a:endParaRPr lang="nl-NL" sz="1200" kern="120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Een elektrische shuttle rijdt op de as van de </a:t>
            </a:r>
            <a:r>
              <a:rPr lang="nl-NL" sz="1200" kern="1200" baseline="0" dirty="0" err="1" smtClean="0">
                <a:solidFill>
                  <a:schemeClr val="tx1"/>
                </a:solidFill>
                <a:latin typeface="+mn-lt"/>
                <a:ea typeface="+mn-ea"/>
                <a:cs typeface="+mn-cs"/>
              </a:rPr>
              <a:t>bandvormig</a:t>
            </a:r>
            <a:r>
              <a:rPr lang="nl-NL" sz="1200" kern="1200" baseline="0" dirty="0" smtClean="0">
                <a:solidFill>
                  <a:schemeClr val="tx1"/>
                </a:solidFill>
                <a:latin typeface="+mn-lt"/>
                <a:ea typeface="+mn-ea"/>
                <a:cs typeface="+mn-cs"/>
              </a:rPr>
              <a:t> gebouwde stad, zodat alles op loopafstand van de stopplaatsen zit. De shuttle verbindt de stadswijken met het industrieterrein,met de woestijnweg tussen de </a:t>
            </a:r>
            <a:r>
              <a:rPr lang="nl-NL" sz="1200" kern="1200" baseline="0" dirty="0" err="1" smtClean="0">
                <a:solidFill>
                  <a:schemeClr val="tx1"/>
                </a:solidFill>
                <a:latin typeface="+mn-lt"/>
                <a:ea typeface="+mn-ea"/>
                <a:cs typeface="+mn-cs"/>
              </a:rPr>
              <a:t>spiegel-en</a:t>
            </a:r>
            <a:r>
              <a:rPr lang="nl-NL" sz="1200" kern="1200" baseline="0" dirty="0" smtClean="0">
                <a:solidFill>
                  <a:schemeClr val="tx1"/>
                </a:solidFill>
                <a:latin typeface="+mn-lt"/>
                <a:ea typeface="+mn-ea"/>
                <a:cs typeface="+mn-cs"/>
              </a:rPr>
              <a:t> landbouwgebieden en met het  intercitystation.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37</a:t>
            </a:fld>
            <a:endParaRPr lang="nl-NL"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Dit intercitystation zit op de </a:t>
            </a:r>
            <a:r>
              <a:rPr lang="nl-NL" sz="1200" kern="1200" dirty="0" err="1" smtClean="0">
                <a:solidFill>
                  <a:schemeClr val="tx1"/>
                </a:solidFill>
                <a:latin typeface="+mn-lt"/>
                <a:ea typeface="+mn-ea"/>
                <a:cs typeface="+mn-cs"/>
              </a:rPr>
              <a:t>intercity-lijn</a:t>
            </a:r>
            <a:r>
              <a:rPr lang="nl-NL" sz="1200" kern="1200" dirty="0" smtClean="0">
                <a:solidFill>
                  <a:schemeClr val="tx1"/>
                </a:solidFill>
                <a:latin typeface="+mn-lt"/>
                <a:ea typeface="+mn-ea"/>
                <a:cs typeface="+mn-cs"/>
              </a:rPr>
              <a:t>, die de zonnestad met de rest van het woestijnland verbindt.</a:t>
            </a:r>
          </a:p>
          <a:p>
            <a:pPr rtl="0"/>
            <a:endParaRPr lang="nl-NL" sz="1200" kern="1200" dirty="0" smtClean="0">
              <a:solidFill>
                <a:schemeClr val="tx1"/>
              </a:solidFill>
              <a:latin typeface="+mn-lt"/>
              <a:ea typeface="+mn-ea"/>
              <a:cs typeface="+mn-cs"/>
            </a:endParaRPr>
          </a:p>
          <a:p>
            <a:pPr rtl="0"/>
            <a:r>
              <a:rPr lang="nl-NL" sz="1200" kern="1200" dirty="0" smtClean="0">
                <a:solidFill>
                  <a:schemeClr val="tx1"/>
                </a:solidFill>
                <a:latin typeface="+mn-lt"/>
                <a:ea typeface="+mn-ea"/>
                <a:cs typeface="+mn-cs"/>
              </a:rPr>
              <a:t>{klik}</a:t>
            </a:r>
          </a:p>
          <a:p>
            <a:pPr rtl="0"/>
            <a:endParaRPr lang="nl-NL" sz="1200" kern="120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In deze </a:t>
            </a:r>
            <a:r>
              <a:rPr lang="nl-NL" sz="1200" kern="1200" baseline="0" dirty="0" err="1" smtClean="0">
                <a:solidFill>
                  <a:schemeClr val="tx1"/>
                </a:solidFill>
                <a:latin typeface="+mn-lt"/>
                <a:ea typeface="+mn-ea"/>
                <a:cs typeface="+mn-cs"/>
              </a:rPr>
              <a:t>intercity-lijn</a:t>
            </a:r>
            <a:r>
              <a:rPr lang="nl-NL" sz="1200" kern="1200" baseline="0" dirty="0" smtClean="0">
                <a:solidFill>
                  <a:schemeClr val="tx1"/>
                </a:solidFill>
                <a:latin typeface="+mn-lt"/>
                <a:ea typeface="+mn-ea"/>
                <a:cs typeface="+mn-cs"/>
              </a:rPr>
              <a:t> zijn de tracés van de elektromagnetische treinen, de computergestuurde elektrische containerlorries  en de hoogspanningslijnen geïntegreerd.</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38</a:t>
            </a:fld>
            <a:endParaRPr lang="nl-NL"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Dank zij klimaatneutrale en duurzaam geproduceerde brandstoffen,zoals die ook in de zonnestad gewonnen worden , is het vliegverkeer in stand gebleven.</a:t>
            </a:r>
          </a:p>
          <a:p>
            <a:pPr rtl="0"/>
            <a:endParaRPr lang="nl-NL" sz="1200" kern="1200" dirty="0" smtClean="0">
              <a:solidFill>
                <a:schemeClr val="tx1"/>
              </a:solidFill>
              <a:latin typeface="+mn-lt"/>
              <a:ea typeface="+mn-ea"/>
              <a:cs typeface="+mn-cs"/>
            </a:endParaRPr>
          </a:p>
          <a:p>
            <a:pPr rtl="0"/>
            <a:r>
              <a:rPr lang="nl-NL" sz="1200" kern="1200" dirty="0" smtClean="0">
                <a:solidFill>
                  <a:schemeClr val="tx1"/>
                </a:solidFill>
                <a:latin typeface="+mn-lt"/>
                <a:ea typeface="+mn-ea"/>
                <a:cs typeface="+mn-cs"/>
              </a:rPr>
              <a:t>{Nieuwe afbeeldingen! Links = </a:t>
            </a:r>
            <a:r>
              <a:rPr lang="nl-NL" sz="1200" kern="1200" dirty="0" err="1" smtClean="0">
                <a:solidFill>
                  <a:schemeClr val="tx1"/>
                </a:solidFill>
                <a:latin typeface="+mn-lt"/>
                <a:ea typeface="+mn-ea"/>
                <a:cs typeface="+mn-cs"/>
              </a:rPr>
              <a:t>Hybrid</a:t>
            </a:r>
            <a:r>
              <a:rPr lang="nl-NL" sz="1200" kern="1200" baseline="0" dirty="0" smtClean="0">
                <a:solidFill>
                  <a:schemeClr val="tx1"/>
                </a:solidFill>
                <a:latin typeface="+mn-lt"/>
                <a:ea typeface="+mn-ea"/>
                <a:cs typeface="+mn-cs"/>
              </a:rPr>
              <a:t> Air </a:t>
            </a:r>
            <a:r>
              <a:rPr lang="nl-NL" sz="1200" kern="1200" baseline="0" dirty="0" err="1" smtClean="0">
                <a:solidFill>
                  <a:schemeClr val="tx1"/>
                </a:solidFill>
                <a:latin typeface="+mn-lt"/>
                <a:ea typeface="+mn-ea"/>
                <a:cs typeface="+mn-cs"/>
              </a:rPr>
              <a:t>Vehicle</a:t>
            </a:r>
            <a:r>
              <a:rPr lang="nl-NL" sz="1200" kern="1200" baseline="0" dirty="0" smtClean="0">
                <a:solidFill>
                  <a:schemeClr val="tx1"/>
                </a:solidFill>
                <a:latin typeface="+mn-lt"/>
                <a:ea typeface="+mn-ea"/>
                <a:cs typeface="+mn-cs"/>
              </a:rPr>
              <a:t>; Rechts = </a:t>
            </a:r>
            <a:r>
              <a:rPr lang="nl-NL" sz="1200" kern="1200" baseline="0" dirty="0" err="1" smtClean="0">
                <a:solidFill>
                  <a:schemeClr val="tx1"/>
                </a:solidFill>
                <a:latin typeface="+mn-lt"/>
                <a:ea typeface="+mn-ea"/>
                <a:cs typeface="+mn-cs"/>
              </a:rPr>
              <a:t>Blended</a:t>
            </a:r>
            <a:r>
              <a:rPr lang="nl-NL" sz="1200" kern="1200" baseline="0" dirty="0" smtClean="0">
                <a:solidFill>
                  <a:schemeClr val="tx1"/>
                </a:solidFill>
                <a:latin typeface="+mn-lt"/>
                <a:ea typeface="+mn-ea"/>
                <a:cs typeface="+mn-cs"/>
              </a:rPr>
              <a:t> </a:t>
            </a:r>
            <a:r>
              <a:rPr lang="nl-NL" sz="1200" kern="1200" baseline="0" dirty="0" err="1" smtClean="0">
                <a:solidFill>
                  <a:schemeClr val="tx1"/>
                </a:solidFill>
                <a:latin typeface="+mn-lt"/>
                <a:ea typeface="+mn-ea"/>
                <a:cs typeface="+mn-cs"/>
              </a:rPr>
              <a:t>Wing</a:t>
            </a:r>
            <a:r>
              <a:rPr lang="nl-NL" sz="1200" kern="1200" baseline="0" dirty="0" smtClean="0">
                <a:solidFill>
                  <a:schemeClr val="tx1"/>
                </a:solidFill>
                <a:latin typeface="+mn-lt"/>
                <a:ea typeface="+mn-ea"/>
                <a:cs typeface="+mn-cs"/>
              </a:rPr>
              <a:t> Body passenger </a:t>
            </a:r>
            <a:r>
              <a:rPr lang="nl-NL" sz="1200" kern="1200" baseline="0" dirty="0" err="1" smtClean="0">
                <a:solidFill>
                  <a:schemeClr val="tx1"/>
                </a:solidFill>
                <a:latin typeface="+mn-lt"/>
                <a:ea typeface="+mn-ea"/>
                <a:cs typeface="+mn-cs"/>
              </a:rPr>
              <a:t>aircraft</a:t>
            </a:r>
            <a:r>
              <a:rPr lang="nl-NL" sz="1200" kern="1200" baseline="0" dirty="0" smtClean="0">
                <a:solidFill>
                  <a:schemeClr val="tx1"/>
                </a:solidFill>
                <a:latin typeface="+mn-lt"/>
                <a:ea typeface="+mn-ea"/>
                <a:cs typeface="+mn-cs"/>
              </a:rPr>
              <a:t>)</a:t>
            </a:r>
            <a:endParaRPr lang="nl-NL" sz="1200" kern="120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39</a:t>
            </a:fld>
            <a:endParaRPr lang="nl-N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Alle elektrische</a:t>
            </a:r>
            <a:r>
              <a:rPr lang="nl-NL" baseline="0" dirty="0" smtClean="0"/>
              <a:t> stroom voor de bevolking van Nederland kan worden opgewekt uit een woestijnoppervlak ter grootte van 14 x14 km, dit is Texel en Vlieland samen.</a:t>
            </a:r>
          </a:p>
          <a:p>
            <a:endParaRPr lang="nl-NL" baseline="0" dirty="0" smtClean="0"/>
          </a:p>
          <a:p>
            <a:r>
              <a:rPr lang="nl-NL" baseline="0" dirty="0" smtClean="0"/>
              <a:t>{NB: NOG TE VERVANGEN DOOR NOP!!}</a:t>
            </a:r>
          </a:p>
          <a:p>
            <a:pPr rtl="0"/>
            <a:r>
              <a:rPr lang="nl-NL" sz="1200" kern="1200" dirty="0" smtClean="0">
                <a:solidFill>
                  <a:schemeClr val="tx1"/>
                </a:solidFill>
                <a:latin typeface="+mn-lt"/>
                <a:ea typeface="+mn-ea"/>
                <a:cs typeface="+mn-cs"/>
              </a:rPr>
              <a:t>Alle elektrische stroom voor Nederland kan worden opgewekt</a:t>
            </a:r>
          </a:p>
          <a:p>
            <a:pPr rtl="0"/>
            <a:r>
              <a:rPr lang="nl-NL" sz="1200" kern="1200" baseline="0" dirty="0" smtClean="0">
                <a:solidFill>
                  <a:schemeClr val="tx1"/>
                </a:solidFill>
                <a:latin typeface="+mn-lt"/>
                <a:ea typeface="+mn-ea"/>
                <a:cs typeface="+mn-cs"/>
              </a:rPr>
              <a:t>uit een woestijnoppervlak ter grootte van de </a:t>
            </a:r>
            <a:r>
              <a:rPr lang="nl-NL" sz="1200" kern="1200" baseline="0" dirty="0" err="1" smtClean="0">
                <a:solidFill>
                  <a:schemeClr val="tx1"/>
                </a:solidFill>
                <a:latin typeface="+mn-lt"/>
                <a:ea typeface="+mn-ea"/>
                <a:cs typeface="+mn-cs"/>
              </a:rPr>
              <a:t>NoordOostpolder</a:t>
            </a:r>
            <a:r>
              <a:rPr lang="nl-NL" sz="1200" kern="1200" baseline="0" dirty="0" smtClean="0">
                <a:solidFill>
                  <a:schemeClr val="tx1"/>
                </a:solidFill>
                <a:latin typeface="+mn-lt"/>
                <a:ea typeface="+mn-ea"/>
                <a:cs typeface="+mn-cs"/>
              </a:rPr>
              <a:t>, of 22 x 22 km.</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a:t>
            </a:fld>
            <a:endParaRPr lang="nl-NL"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Omdat alle verlichting</a:t>
            </a:r>
            <a:r>
              <a:rPr lang="nl-NL" sz="1200" kern="1200" baseline="0" dirty="0" smtClean="0">
                <a:solidFill>
                  <a:schemeClr val="tx1"/>
                </a:solidFill>
                <a:latin typeface="+mn-lt"/>
                <a:ea typeface="+mn-ea"/>
                <a:cs typeface="+mn-cs"/>
              </a:rPr>
              <a:t> en</a:t>
            </a:r>
            <a:r>
              <a:rPr lang="nl-NL" sz="1200" kern="1200" dirty="0" smtClean="0">
                <a:solidFill>
                  <a:schemeClr val="tx1"/>
                </a:solidFill>
                <a:latin typeface="+mn-lt"/>
                <a:ea typeface="+mn-ea"/>
                <a:cs typeface="+mn-cs"/>
              </a:rPr>
              <a:t> klimaatbehandeling op zonnestroom draaien, is ook het wonen in de zonnestad duurzaam en klimaatneutraal.</a:t>
            </a:r>
          </a:p>
          <a:p>
            <a:pPr rtl="0"/>
            <a:endParaRPr lang="nl-NL" sz="1200" kern="1200" dirty="0" smtClean="0">
              <a:solidFill>
                <a:schemeClr val="tx1"/>
              </a:solidFill>
              <a:latin typeface="+mn-lt"/>
              <a:ea typeface="+mn-ea"/>
              <a:cs typeface="+mn-cs"/>
            </a:endParaRPr>
          </a:p>
          <a:p>
            <a:pPr rtl="0"/>
            <a:r>
              <a:rPr lang="nl-NL" sz="1200" kern="1200" dirty="0" smtClean="0">
                <a:solidFill>
                  <a:schemeClr val="tx1"/>
                </a:solidFill>
                <a:latin typeface="+mn-lt"/>
                <a:ea typeface="+mn-ea"/>
                <a:cs typeface="+mn-cs"/>
              </a:rPr>
              <a:t>Bovendien was het mogelijk om een traditionele compacte,schaduwrijke en gezellige voetgangersstad te bouwen....</a:t>
            </a:r>
          </a:p>
          <a:p>
            <a:pPr rtl="0"/>
            <a:r>
              <a:rPr lang="nl-NL" sz="1200" kern="1200" baseline="0" dirty="0" smtClean="0">
                <a:solidFill>
                  <a:schemeClr val="tx1"/>
                </a:solidFill>
                <a:latin typeface="+mn-lt"/>
                <a:ea typeface="+mn-ea"/>
                <a:cs typeface="+mn-cs"/>
              </a:rPr>
              <a:t>....bovenop een moderne voertuigstad, met parkings, garages, bergingen,werkplaatsen en leidingen. Elektrische voertuigen produceren immers geen lawaai, geen stank en geen giftige gassen.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40</a:t>
            </a:fld>
            <a:endParaRPr lang="nl-NL"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{loc. 32b}</a:t>
            </a:r>
          </a:p>
          <a:p>
            <a:r>
              <a:rPr lang="nl-NL" baseline="0" dirty="0" smtClean="0"/>
              <a:t>Vervoer en klimaatbehandeling op elektriciteit uit zonne-energie maken een compacte woonomgeving mogelijk.</a:t>
            </a:r>
          </a:p>
          <a:p>
            <a:endParaRPr lang="nl-NL" baseline="0" dirty="0" smtClean="0"/>
          </a:p>
          <a:p>
            <a:r>
              <a:rPr lang="nl-NL" dirty="0" smtClean="0"/>
              <a:t>Alle aan- en afvoerleidingen lopen in de benedenstad.</a:t>
            </a:r>
          </a:p>
          <a:p>
            <a:r>
              <a:rPr lang="nl-NL" dirty="0" smtClean="0"/>
              <a:t>Ook</a:t>
            </a:r>
            <a:r>
              <a:rPr lang="nl-NL" baseline="0" dirty="0" smtClean="0"/>
              <a:t> de bevoorrading en het onderhoud van de stad vinden hier plaats.</a:t>
            </a:r>
            <a:endParaRPr lang="nl-NL" dirty="0" smtClean="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41</a:t>
            </a:fld>
            <a:endParaRPr lang="nl-NL"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{loc. 28}</a:t>
            </a:r>
          </a:p>
          <a:p>
            <a:r>
              <a:rPr lang="nl-NL" dirty="0" smtClean="0"/>
              <a:t>Een fruitverkoper stalt zijn locaal geproduceerde</a:t>
            </a:r>
            <a:r>
              <a:rPr lang="nl-NL" baseline="0" dirty="0" smtClean="0"/>
              <a:t> waren uit in de bovenstad.</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42</a:t>
            </a:fld>
            <a:endParaRPr lang="nl-NL"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{loc.</a:t>
            </a:r>
            <a:r>
              <a:rPr lang="nl-NL" baseline="0" dirty="0" smtClean="0"/>
              <a:t> 34}</a:t>
            </a:r>
          </a:p>
          <a:p>
            <a:r>
              <a:rPr lang="nl-NL" baseline="0" dirty="0" smtClean="0"/>
              <a:t>In het logistieke centrum wordt de gehele distributie en administratie van de elektriciteitsproductie afgehandeld.</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43</a:t>
            </a:fld>
            <a:endParaRPr lang="nl-NL"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Tot slot de kust; deze is grotendeels bestemd voor duurzame en klimaatneutrale recreatie en toerisme.</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44</a:t>
            </a:fld>
            <a:endParaRPr lang="nl-NL"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De hotels en de hotelparken langs de kust betrekken hun stroom en zoet water van de zonnestad. </a:t>
            </a:r>
          </a:p>
          <a:p>
            <a:pPr rtl="0"/>
            <a:r>
              <a:rPr lang="nl-NL" sz="1200" kern="1200" dirty="0" smtClean="0">
                <a:solidFill>
                  <a:schemeClr val="tx1"/>
                </a:solidFill>
                <a:latin typeface="+mn-lt"/>
                <a:ea typeface="+mn-ea"/>
                <a:cs typeface="+mn-cs"/>
              </a:rPr>
              <a:t>Het afval wordt hergebruikt in de landbouw en industrie.</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45</a:t>
            </a:fld>
            <a:endParaRPr lang="nl-NL"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Wat zijn de uitdagingen om zonnekrachtnederzettingen te realiseren?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46</a:t>
            </a:fld>
            <a:endParaRPr lang="nl-NL"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Door de extreem lage olieprijs van rond  25 dollar per vat in de periode tussen 1986 en 2003  zijn de investeringen in alle energiebronnen drastisch afgenomen. De ontwikkeling van de pas ontloken </a:t>
            </a:r>
            <a:r>
              <a:rPr lang="nl-NL" sz="1200" kern="1200" dirty="0" err="1" smtClean="0">
                <a:solidFill>
                  <a:schemeClr val="tx1"/>
                </a:solidFill>
                <a:latin typeface="+mn-lt"/>
                <a:ea typeface="+mn-ea"/>
                <a:cs typeface="+mn-cs"/>
              </a:rPr>
              <a:t>zonnekracht-industrie</a:t>
            </a:r>
            <a:r>
              <a:rPr lang="nl-NL" sz="1200" kern="1200" dirty="0" smtClean="0">
                <a:solidFill>
                  <a:schemeClr val="tx1"/>
                </a:solidFill>
                <a:latin typeface="+mn-lt"/>
                <a:ea typeface="+mn-ea"/>
                <a:cs typeface="+mn-cs"/>
              </a:rPr>
              <a:t> kwam zelfs helemaal tot stilstand,zodat zij nu een achterstand heeft van 20 jaar.</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47</a:t>
            </a:fld>
            <a:endParaRPr lang="nl-NL"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Stroom uit zonnekrachtcentrales is nu nog duurder dan traditionele stroom: enerzijds omdat de milieu- en gezondheidskosten van de fossiele energie en kernenergie niet worden doorberekend en anderzijds omdat de </a:t>
            </a:r>
            <a:r>
              <a:rPr lang="nl-NL" sz="1200" dirty="0" err="1" smtClean="0"/>
              <a:t>zonnekrachtindustrie</a:t>
            </a:r>
            <a:r>
              <a:rPr lang="nl-NL" sz="1200" dirty="0" smtClean="0"/>
              <a:t> nog niet de gelegenheid heeft gehad om de stroomprijs te verlagen door middel van productieverbetering, </a:t>
            </a:r>
            <a:r>
              <a:rPr lang="nl-NL" sz="1200" dirty="0" err="1" smtClean="0"/>
              <a:t>efficientieverhoging</a:t>
            </a:r>
            <a:r>
              <a:rPr lang="nl-NL" sz="1200" dirty="0" smtClean="0"/>
              <a:t> en schaalvergroting. </a:t>
            </a:r>
          </a:p>
          <a:p>
            <a:pPr rtl="0"/>
            <a:endParaRPr lang="nl-NL" sz="1200" dirty="0" smtClean="0"/>
          </a:p>
          <a:p>
            <a:pPr rtl="0"/>
            <a:r>
              <a:rPr lang="nl-NL" sz="1200" dirty="0" smtClean="0"/>
              <a:t>Maar:</a:t>
            </a:r>
            <a:r>
              <a:rPr lang="nl-NL" sz="1200" baseline="0" dirty="0" smtClean="0"/>
              <a:t> </a:t>
            </a:r>
            <a:r>
              <a:rPr lang="nl-NL" sz="1200" dirty="0" smtClean="0"/>
              <a:t>wereldwijd worden nu weer nieuwe zonnekrachtcentrales gebouwd, waardoor er uitzicht komt op een concurrerende prijs tussen 2015 en 2020.</a:t>
            </a:r>
          </a:p>
          <a:p>
            <a:pPr rtl="0"/>
            <a:endParaRPr lang="nl-NL"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t>{Vervangende</a:t>
            </a:r>
            <a:r>
              <a:rPr lang="nl-NL" sz="1200" baseline="0" dirty="0" smtClean="0"/>
              <a:t> prent wordt nog aangeleverd door Dirk (tegengestelde hockeysticks met marges)}</a:t>
            </a:r>
            <a:endParaRPr lang="nl-NL" dirty="0" smtClean="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48</a:t>
            </a:fld>
            <a:endParaRPr lang="nl-NL"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Er zal ongeveer 350 miljard euro nodig zijn om het verwachte tekort aan stroom in Europa aan te vullen met woestijnstroom... en nog eens 45 miljard om de woestijnstroom naar Europa te transporteren.</a:t>
            </a:r>
            <a:endParaRPr lang="nl-NL" dirty="0" smtClean="0"/>
          </a:p>
          <a:p>
            <a:pPr rtl="0"/>
            <a:r>
              <a:rPr lang="nl-NL" sz="1200" dirty="0" smtClean="0"/>
              <a:t>Maar: het opheffen van dit tekort met traditionele opwekkers zal minstens even duur worden.</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49</a:t>
            </a:fld>
            <a:endParaRPr lang="nl-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Alle elektrische</a:t>
            </a:r>
            <a:r>
              <a:rPr lang="nl-NL" baseline="0" dirty="0" smtClean="0"/>
              <a:t> stroom voor de bevolking van Nederland kan worden opgewekt uit een woestijnoppervlak ter grootte van 14 x14 km, dit is Texel en Vlieland samen.</a:t>
            </a:r>
          </a:p>
          <a:p>
            <a:endParaRPr lang="nl-NL" baseline="0" dirty="0" smtClean="0"/>
          </a:p>
          <a:p>
            <a:r>
              <a:rPr lang="nl-NL" baseline="0" dirty="0" smtClean="0"/>
              <a:t>{NB: NOG TE VERVANGEN DOOR NOP!!}</a:t>
            </a:r>
          </a:p>
          <a:p>
            <a:pPr rtl="0"/>
            <a:r>
              <a:rPr lang="nl-NL" sz="1200" kern="1200" dirty="0" smtClean="0">
                <a:solidFill>
                  <a:schemeClr val="tx1"/>
                </a:solidFill>
                <a:latin typeface="+mn-lt"/>
                <a:ea typeface="+mn-ea"/>
                <a:cs typeface="+mn-cs"/>
              </a:rPr>
              <a:t>Alle elektrische stroom voor Nederland kan worden opgewekt</a:t>
            </a:r>
          </a:p>
          <a:p>
            <a:pPr rtl="0"/>
            <a:r>
              <a:rPr lang="nl-NL" sz="1200" kern="1200" baseline="0" dirty="0" smtClean="0">
                <a:solidFill>
                  <a:schemeClr val="tx1"/>
                </a:solidFill>
                <a:latin typeface="+mn-lt"/>
                <a:ea typeface="+mn-ea"/>
                <a:cs typeface="+mn-cs"/>
              </a:rPr>
              <a:t>uit een woestijnoppervlak ter grootte van de </a:t>
            </a:r>
            <a:r>
              <a:rPr lang="nl-NL" sz="1200" kern="1200" baseline="0" dirty="0" err="1" smtClean="0">
                <a:solidFill>
                  <a:schemeClr val="tx1"/>
                </a:solidFill>
                <a:latin typeface="+mn-lt"/>
                <a:ea typeface="+mn-ea"/>
                <a:cs typeface="+mn-cs"/>
              </a:rPr>
              <a:t>NoordOostpolder</a:t>
            </a:r>
            <a:r>
              <a:rPr lang="nl-NL" sz="1200" kern="1200" baseline="0" dirty="0" smtClean="0">
                <a:solidFill>
                  <a:schemeClr val="tx1"/>
                </a:solidFill>
                <a:latin typeface="+mn-lt"/>
                <a:ea typeface="+mn-ea"/>
                <a:cs typeface="+mn-cs"/>
              </a:rPr>
              <a:t>, of 22 x 22 km.</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a:t>
            </a:fld>
            <a:endParaRPr lang="nl-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En er zullen nog meer moeilijkheden en nadelen opdoemen, zoals: </a:t>
            </a:r>
          </a:p>
          <a:p>
            <a:pPr rtl="0"/>
            <a:r>
              <a:rPr lang="nl-NL" sz="1200" dirty="0" smtClean="0"/>
              <a:t>- beslag op ongerepte woestijngebieden </a:t>
            </a:r>
          </a:p>
          <a:p>
            <a:pPr rtl="0"/>
            <a:r>
              <a:rPr lang="nl-NL" sz="1200" dirty="0" smtClean="0"/>
              <a:t>- inzet van fossiele energie tijdens de opbouwfase </a:t>
            </a:r>
          </a:p>
          <a:p>
            <a:pPr rtl="0">
              <a:buFontTx/>
              <a:buChar char="-"/>
            </a:pPr>
            <a:r>
              <a:rPr lang="nl-NL" sz="1200" dirty="0" smtClean="0"/>
              <a:t> werken in hitte en zandstormen en</a:t>
            </a:r>
          </a:p>
          <a:p>
            <a:pPr rtl="0">
              <a:buFontTx/>
              <a:buChar char="-"/>
            </a:pPr>
            <a:r>
              <a:rPr lang="nl-NL" sz="1200" dirty="0" smtClean="0"/>
              <a:t> inbreuken op het leven van woestijnbewoners </a:t>
            </a:r>
          </a:p>
          <a:p>
            <a:pPr rtl="0"/>
            <a:endParaRPr lang="nl-NL" sz="1200" dirty="0" smtClean="0"/>
          </a:p>
          <a:p>
            <a:pPr rtl="0"/>
            <a:r>
              <a:rPr lang="nl-NL" sz="1200" dirty="0" smtClean="0"/>
              <a:t>Maar: doorgaan op de oude voet is geen optie meer...</a:t>
            </a:r>
          </a:p>
          <a:p>
            <a:pPr rtl="0"/>
            <a:endParaRPr lang="nl-NL" sz="1200" dirty="0" smtClean="0"/>
          </a:p>
          <a:p>
            <a:pPr rtl="0"/>
            <a:r>
              <a:rPr lang="nl-NL" sz="1200" dirty="0" smtClean="0"/>
              <a:t>{Vervangende</a:t>
            </a:r>
            <a:r>
              <a:rPr lang="nl-NL" sz="1200" baseline="0" dirty="0" smtClean="0"/>
              <a:t> prent wordt nog aangeleverd door Dirk }</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50</a:t>
            </a:fld>
            <a:endParaRPr lang="nl-NL"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 Want onze moderne beschavingen zijn onbestaanbaar zonder massale inzet van energie; zonder grootschalig alternatief voor aardolie, gas en kolen zullen rond 2050 nog maar 3 miljard mensen kunnen beschikken over voldoende energie, water en voedsel.</a:t>
            </a:r>
          </a:p>
          <a:p>
            <a:pPr rtl="0"/>
            <a:endParaRPr lang="nl-NL" sz="1200" dirty="0" smtClean="0"/>
          </a:p>
          <a:p>
            <a:pPr rtl="0"/>
            <a:r>
              <a:rPr lang="nl-NL" sz="1200" dirty="0" smtClean="0"/>
              <a:t>Dat wil zeggen dat van alle 3 kinderen en kleinkinderen van onze generatie er slechts één zal overleven</a:t>
            </a:r>
            <a:r>
              <a:rPr lang="nl-NL" sz="1200" baseline="0" dirty="0" smtClean="0"/>
              <a:t> als we op dezelfde manier door blijven gaan!</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51</a:t>
            </a:fld>
            <a:endParaRPr lang="nl-NL"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Wat kunt U doen als Nederlands burger? </a:t>
            </a:r>
          </a:p>
          <a:p>
            <a:pPr rtl="0"/>
            <a:endParaRPr lang="nl-NL" sz="1200" kern="1200" dirty="0" smtClean="0">
              <a:solidFill>
                <a:schemeClr val="tx1"/>
              </a:solidFill>
              <a:latin typeface="+mn-lt"/>
              <a:ea typeface="+mn-ea"/>
              <a:cs typeface="+mn-cs"/>
            </a:endParaRPr>
          </a:p>
          <a:p>
            <a:pPr rtl="0"/>
            <a:r>
              <a:rPr lang="nl-NL" sz="1200" kern="1200" dirty="0" smtClean="0">
                <a:solidFill>
                  <a:schemeClr val="tx1"/>
                </a:solidFill>
                <a:latin typeface="+mn-lt"/>
                <a:ea typeface="+mn-ea"/>
                <a:cs typeface="+mn-cs"/>
              </a:rPr>
              <a:t>U kunt uw volksvertegenwoordiger vragen om aan te dringen bij de Regering, dat zij de motie Van der Ham/Duyvendak uitvoert. </a:t>
            </a:r>
          </a:p>
          <a:p>
            <a:pPr rtl="0"/>
            <a:endParaRPr lang="nl-NL" sz="1200" kern="1200" dirty="0" smtClean="0">
              <a:solidFill>
                <a:schemeClr val="tx1"/>
              </a:solidFill>
              <a:latin typeface="+mn-lt"/>
              <a:ea typeface="+mn-ea"/>
              <a:cs typeface="+mn-cs"/>
            </a:endParaRPr>
          </a:p>
          <a:p>
            <a:pPr rtl="0"/>
            <a:r>
              <a:rPr lang="nl-NL" sz="1200" kern="1200" dirty="0" smtClean="0">
                <a:solidFill>
                  <a:schemeClr val="tx1"/>
                </a:solidFill>
                <a:latin typeface="+mn-lt"/>
                <a:ea typeface="+mn-ea"/>
                <a:cs typeface="+mn-cs"/>
              </a:rPr>
              <a:t>In deze motie wordt de Regering verzocht om in overleg te treden met de landen rond de </a:t>
            </a:r>
            <a:r>
              <a:rPr lang="nl-NL" sz="1200" kern="1200" dirty="0" err="1" smtClean="0">
                <a:solidFill>
                  <a:schemeClr val="tx1"/>
                </a:solidFill>
                <a:latin typeface="+mn-lt"/>
                <a:ea typeface="+mn-ea"/>
                <a:cs typeface="+mn-cs"/>
              </a:rPr>
              <a:t>Middelandse</a:t>
            </a:r>
            <a:r>
              <a:rPr lang="nl-NL" sz="1200" kern="1200" dirty="0" smtClean="0">
                <a:solidFill>
                  <a:schemeClr val="tx1"/>
                </a:solidFill>
                <a:latin typeface="+mn-lt"/>
                <a:ea typeface="+mn-ea"/>
                <a:cs typeface="+mn-cs"/>
              </a:rPr>
              <a:t> Zee en om initiatieven te ontwikkelen, die zonnekrachtcentrales mogelijk  maken. </a:t>
            </a:r>
          </a:p>
          <a:p>
            <a:pPr rtl="0"/>
            <a:endParaRPr lang="nl-NL" sz="1200" kern="1200" dirty="0" smtClean="0">
              <a:solidFill>
                <a:schemeClr val="tx1"/>
              </a:solidFill>
              <a:latin typeface="+mn-lt"/>
              <a:ea typeface="+mn-ea"/>
              <a:cs typeface="+mn-cs"/>
            </a:endParaRPr>
          </a:p>
          <a:p>
            <a:pPr rtl="0"/>
            <a:r>
              <a:rPr lang="nl-NL" sz="1200" kern="1200" dirty="0" smtClean="0">
                <a:solidFill>
                  <a:schemeClr val="tx1"/>
                </a:solidFill>
                <a:latin typeface="+mn-lt"/>
                <a:ea typeface="+mn-ea"/>
                <a:cs typeface="+mn-cs"/>
              </a:rPr>
              <a:t>Deze motie is met 134 stemmen vóór en 16 stemmen tegen aangenomen door de Tweede Kamer op 11 maart 2008.</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52</a:t>
            </a:fld>
            <a:endParaRPr lang="nl-NL"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Als stroomverbruiker kunt U nu al kiezen voor groene stroom en straks kunt U met een slimme meter zelfs de stroom afnemen van uw eigen spiegels in de woestijn, waarvan U de aandelen hebt gekocht.</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53</a:t>
            </a:fld>
            <a:endParaRPr lang="nl-NL"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Wat kan de Nederlandse Overheid doen? De overheid kan de aanloopkosten van schone stroom compenseren door de vuile stroom extra te belasten, zodat de risico's voor de investeerders kleiner worden. 44 landen zijn ons al voorgegaan en via een Solar </a:t>
            </a:r>
            <a:r>
              <a:rPr lang="nl-NL" sz="1200" kern="1200" dirty="0" err="1" smtClean="0">
                <a:solidFill>
                  <a:schemeClr val="tx1"/>
                </a:solidFill>
                <a:latin typeface="+mn-lt"/>
                <a:ea typeface="+mn-ea"/>
                <a:cs typeface="+mn-cs"/>
              </a:rPr>
              <a:t>Mobilisation</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Funds</a:t>
            </a:r>
            <a:r>
              <a:rPr lang="nl-NL" sz="1200" kern="1200" dirty="0" smtClean="0">
                <a:solidFill>
                  <a:schemeClr val="tx1"/>
                </a:solidFill>
                <a:latin typeface="+mn-lt"/>
                <a:ea typeface="+mn-ea"/>
                <a:cs typeface="+mn-cs"/>
              </a:rPr>
              <a:t> kan dit internationaal worden aangepakt.</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54</a:t>
            </a:fld>
            <a:endParaRPr lang="nl-NL"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Overheden en organisaties van woestijnlanden kunnen zonnekrachtcentrales bevorderen door deel te nemen aan de </a:t>
            </a:r>
            <a:r>
              <a:rPr lang="nl-NL" sz="1200" dirty="0" err="1" smtClean="0"/>
              <a:t>MENAREC-conferenties</a:t>
            </a:r>
            <a:r>
              <a:rPr lang="nl-NL" sz="1200" dirty="0" smtClean="0"/>
              <a:t> en aan het Zonne Plan voor de </a:t>
            </a:r>
            <a:r>
              <a:rPr lang="nl-NL" sz="1200" dirty="0" err="1" smtClean="0"/>
              <a:t>Middelandse</a:t>
            </a:r>
            <a:r>
              <a:rPr lang="nl-NL" sz="1200" dirty="0" smtClean="0"/>
              <a:t> Zee, zoals dat is gelanceerd door de Europese regeringsleiders in 2008.</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55</a:t>
            </a:fld>
            <a:endParaRPr lang="nl-NL"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Als financier en als ondernemer kunt U een belang verwerven in deze opkomende markt door deel te nemen aan een consortium, dat zonnekrachtnederzettingen realiseert.</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56</a:t>
            </a:fld>
            <a:endParaRPr lang="nl-NL"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Het is hoogtijd dat het fossiele tijdperk wordt afgelost door het zonnetijdperk. </a:t>
            </a:r>
          </a:p>
          <a:p>
            <a:pPr rtl="0"/>
            <a:r>
              <a:rPr lang="nl-NL" sz="1200" dirty="0" smtClean="0"/>
              <a:t>Het stenen tijdperk is ook niet opgehouden omdat er geen stenen meer waren …</a:t>
            </a:r>
          </a:p>
          <a:p>
            <a:pPr rtl="0"/>
            <a:endParaRPr lang="nl-NL" sz="1200" dirty="0" smtClean="0"/>
          </a:p>
          <a:p>
            <a:pPr rtl="0"/>
            <a:r>
              <a:rPr lang="nl-NL" sz="1200" dirty="0" smtClean="0"/>
              <a:t>De uitdaging is kolossaal, de oplossingen zijn nog niet ideaal, maar doorgaan op de oude voet is fataal. En....</a:t>
            </a:r>
            <a:r>
              <a:rPr lang="nl-NL" sz="1200" b="1" dirty="0" smtClean="0"/>
              <a:t> </a:t>
            </a:r>
          </a:p>
          <a:p>
            <a:pPr rtl="0"/>
            <a:endParaRPr lang="nl-NL" sz="1200" b="1" dirty="0" smtClean="0"/>
          </a:p>
          <a:p>
            <a:pPr rtl="0"/>
            <a:r>
              <a:rPr lang="nl-NL" sz="1200" b="1" dirty="0" smtClean="0"/>
              <a:t>Er komt geen tekort aan energie... als we de warmte van de zon weten te oogsten.</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57</a:t>
            </a:fld>
            <a:endParaRPr lang="nl-NL"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dirty="0" smtClean="0"/>
              <a:t>Wilt U de ontwikkeling van woestijnstroom steunen </a:t>
            </a:r>
            <a:r>
              <a:rPr lang="nl-NL" sz="1200" smtClean="0"/>
              <a:t>of wilt u meer </a:t>
            </a:r>
            <a:r>
              <a:rPr lang="nl-NL" sz="1200" dirty="0" smtClean="0"/>
              <a:t>weten over CSP in het algemeen, neem dan contact op met de Vereniging voor ZonneKrachtCentrales; voor technisch/wetenschappelijke informatie, neemt u contact op met de Stichting Grootschalige Exploitatie van Zonne Energie en voor informatie over het Solar City 2050 – project kunt u terecht bij New Energy Operations BV.</a:t>
            </a:r>
            <a:endParaRPr lang="nl-NL" dirty="0"/>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58</a:t>
            </a:fld>
            <a:endParaRPr lang="nl-NL"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Deze presentatie werd in opdracht van</a:t>
            </a:r>
            <a:r>
              <a:rPr lang="nl-NL" baseline="0" dirty="0" smtClean="0"/>
              <a:t> de Vereniging voor </a:t>
            </a:r>
            <a:r>
              <a:rPr lang="nl-NL" baseline="0" dirty="0" err="1" smtClean="0"/>
              <a:t>ZonneKrachtcentrales</a:t>
            </a:r>
            <a:r>
              <a:rPr lang="nl-NL" baseline="0" dirty="0" smtClean="0"/>
              <a:t> gemaakt door:</a:t>
            </a:r>
          </a:p>
          <a:p>
            <a:endParaRPr lang="nl-NL" baseline="0" dirty="0" smtClean="0"/>
          </a:p>
          <a:p>
            <a:r>
              <a:rPr lang="nl-NL" baseline="0" dirty="0" smtClean="0"/>
              <a:t>Ontwerp: Dirk Smets, Industrial Design</a:t>
            </a:r>
          </a:p>
          <a:p>
            <a:endParaRPr lang="nl-NL" baseline="0" dirty="0" smtClean="0"/>
          </a:p>
          <a:p>
            <a:r>
              <a:rPr lang="nl-NL" baseline="0" dirty="0" smtClean="0"/>
              <a:t>Realisatie: Frans Cuppen, New Energy Operations BV</a:t>
            </a:r>
          </a:p>
          <a:p>
            <a:endParaRPr lang="nl-NL" baseline="0" dirty="0" smtClean="0"/>
          </a:p>
          <a:p>
            <a:r>
              <a:rPr lang="nl-NL" baseline="0" dirty="0" err="1" smtClean="0"/>
              <a:t>Screening</a:t>
            </a:r>
            <a:r>
              <a:rPr lang="nl-NL" baseline="0" dirty="0" smtClean="0"/>
              <a:t>: Evert du Marchie van Voorthuysen, Stichting GEZEN</a:t>
            </a:r>
          </a:p>
          <a:p>
            <a:endParaRPr lang="nl-NL" baseline="0" dirty="0" smtClean="0"/>
          </a:p>
          <a:p>
            <a:r>
              <a:rPr lang="nl-NL" baseline="0" dirty="0" smtClean="0"/>
              <a:t>Financiering: </a:t>
            </a:r>
            <a:r>
              <a:rPr lang="nl-NL" baseline="0" dirty="0" err="1" smtClean="0"/>
              <a:t>Hank</a:t>
            </a:r>
            <a:r>
              <a:rPr lang="nl-NL" baseline="0" dirty="0" smtClean="0"/>
              <a:t> </a:t>
            </a:r>
            <a:r>
              <a:rPr lang="nl-NL" baseline="0" dirty="0" err="1" smtClean="0"/>
              <a:t>Monroby</a:t>
            </a:r>
            <a:r>
              <a:rPr lang="nl-NL" baseline="0" dirty="0" smtClean="0"/>
              <a:t>, </a:t>
            </a:r>
            <a:r>
              <a:rPr lang="nl-NL" baseline="0" dirty="0" err="1" smtClean="0"/>
              <a:t>Citizens</a:t>
            </a:r>
            <a:r>
              <a:rPr lang="nl-NL" baseline="0" dirty="0" smtClean="0"/>
              <a:t> Multi National</a:t>
            </a:r>
          </a:p>
          <a:p>
            <a:endParaRPr lang="nl-NL" baseline="0" dirty="0" smtClean="0"/>
          </a:p>
          <a:p>
            <a:r>
              <a:rPr lang="nl-NL" baseline="0" dirty="0" smtClean="0"/>
              <a:t>Met dank aan de auteurs van de getoonde informatie die, voor zover zij konden worden achterhaald, zijn vermeld in de afzonderlijk verkrijgbare </a:t>
            </a:r>
            <a:r>
              <a:rPr lang="nl-NL" baseline="0" dirty="0" err="1" smtClean="0"/>
              <a:t>handout</a:t>
            </a:r>
            <a:r>
              <a:rPr lang="nl-NL" baseline="0" dirty="0" smtClean="0"/>
              <a:t>.</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59</a:t>
            </a:fld>
            <a:endParaRPr lang="nl-NL"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20 vierkante meter spiegelveld in de woestijn is voldoende om dit doorsnee Nederlandse gezin van vier personen te voorzien van alle elektriciteit die het nodig heeft .</a:t>
            </a:r>
          </a:p>
          <a:p>
            <a:pPr rtl="0"/>
            <a:r>
              <a:rPr lang="nl-NL" sz="1200" kern="1200" baseline="0" dirty="0" smtClean="0">
                <a:solidFill>
                  <a:schemeClr val="tx1"/>
                </a:solidFill>
                <a:latin typeface="+mn-lt"/>
                <a:ea typeface="+mn-ea"/>
                <a:cs typeface="+mn-cs"/>
              </a:rPr>
              <a:t>20 vierkante meter is even groot als de woonkamer van dit gezin.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6</a:t>
            </a:fld>
            <a:endParaRPr lang="nl-NL"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r>
              <a:rPr lang="nl-NL" dirty="0" smtClean="0"/>
              <a:t>Deze presentatie werd in opdracht van</a:t>
            </a:r>
            <a:r>
              <a:rPr lang="nl-NL" baseline="0" dirty="0" smtClean="0"/>
              <a:t> de Vereniging voor </a:t>
            </a:r>
            <a:r>
              <a:rPr lang="nl-NL" baseline="0" dirty="0" err="1" smtClean="0"/>
              <a:t>ZonneKrachtcentrales</a:t>
            </a:r>
            <a:r>
              <a:rPr lang="nl-NL" baseline="0" dirty="0" smtClean="0"/>
              <a:t> gemaakt door:</a:t>
            </a:r>
          </a:p>
          <a:p>
            <a:endParaRPr lang="nl-NL" baseline="0" dirty="0" smtClean="0"/>
          </a:p>
          <a:p>
            <a:r>
              <a:rPr lang="nl-NL" baseline="0" dirty="0" smtClean="0"/>
              <a:t>Ontwerp: Dirk Smets, Industrial Design</a:t>
            </a:r>
          </a:p>
          <a:p>
            <a:endParaRPr lang="nl-NL" baseline="0" dirty="0" smtClean="0"/>
          </a:p>
          <a:p>
            <a:r>
              <a:rPr lang="nl-NL" baseline="0" dirty="0" smtClean="0"/>
              <a:t>Realisatie: Frans Cuppen, New Energy Operations BV</a:t>
            </a:r>
          </a:p>
          <a:p>
            <a:endParaRPr lang="nl-NL" baseline="0" dirty="0" smtClean="0"/>
          </a:p>
          <a:p>
            <a:r>
              <a:rPr lang="nl-NL" baseline="0" dirty="0" err="1" smtClean="0"/>
              <a:t>Screening</a:t>
            </a:r>
            <a:r>
              <a:rPr lang="nl-NL" baseline="0" dirty="0" smtClean="0"/>
              <a:t>: Evert du Marchie van Voorthuysen, Stichting GEZEN</a:t>
            </a:r>
          </a:p>
          <a:p>
            <a:endParaRPr lang="nl-NL" baseline="0" dirty="0" smtClean="0"/>
          </a:p>
          <a:p>
            <a:r>
              <a:rPr lang="nl-NL" baseline="0" dirty="0" smtClean="0"/>
              <a:t>Financiering: </a:t>
            </a:r>
            <a:r>
              <a:rPr lang="nl-NL" baseline="0" dirty="0" err="1" smtClean="0"/>
              <a:t>Hank</a:t>
            </a:r>
            <a:r>
              <a:rPr lang="nl-NL" baseline="0" dirty="0" smtClean="0"/>
              <a:t> </a:t>
            </a:r>
            <a:r>
              <a:rPr lang="nl-NL" baseline="0" dirty="0" err="1" smtClean="0"/>
              <a:t>Monroby</a:t>
            </a:r>
            <a:r>
              <a:rPr lang="nl-NL" baseline="0" dirty="0" smtClean="0"/>
              <a:t>, </a:t>
            </a:r>
            <a:r>
              <a:rPr lang="nl-NL" baseline="0" dirty="0" err="1" smtClean="0"/>
              <a:t>Citizens</a:t>
            </a:r>
            <a:r>
              <a:rPr lang="nl-NL" baseline="0" dirty="0" smtClean="0"/>
              <a:t> Multi National</a:t>
            </a:r>
          </a:p>
          <a:p>
            <a:endParaRPr lang="nl-NL" baseline="0" dirty="0" smtClean="0"/>
          </a:p>
          <a:p>
            <a:r>
              <a:rPr lang="nl-NL" baseline="0" dirty="0" smtClean="0"/>
              <a:t>Met dank aan de auteurs van de getoonde informatie die, voor zover zij konden worden achterhaald, zijn vermeld in de afzonderlijk verkrijgbare </a:t>
            </a:r>
            <a:r>
              <a:rPr lang="nl-NL" baseline="0" dirty="0" err="1" smtClean="0"/>
              <a:t>handout</a:t>
            </a:r>
            <a:r>
              <a:rPr lang="nl-NL" baseline="0" dirty="0" smtClean="0"/>
              <a:t>.</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60</a:t>
            </a:fld>
            <a:endParaRPr lang="nl-NL"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Met 50 vierkante meter spiegelveld in de woestijn kan dit bovenmodale Nederlandse gezin bovendien ook nog eens 15.000 kilometer per jaar afleggen in de elektrische gezinsauto.</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Waarom kan dit niet worden </a:t>
            </a:r>
            <a:r>
              <a:rPr lang="nl-NL" sz="1200" kern="1200" baseline="0" dirty="0" err="1" smtClean="0">
                <a:solidFill>
                  <a:schemeClr val="tx1"/>
                </a:solidFill>
                <a:latin typeface="+mn-lt"/>
                <a:ea typeface="+mn-ea"/>
                <a:cs typeface="+mn-cs"/>
              </a:rPr>
              <a:t>opelost</a:t>
            </a:r>
            <a:r>
              <a:rPr lang="nl-NL" sz="1200" kern="1200" baseline="0" dirty="0" smtClean="0">
                <a:solidFill>
                  <a:schemeClr val="tx1"/>
                </a:solidFill>
                <a:latin typeface="+mn-lt"/>
                <a:ea typeface="+mn-ea"/>
                <a:cs typeface="+mn-cs"/>
              </a:rPr>
              <a:t> met de traditionele energiebronnen?</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7</a:t>
            </a:fld>
            <a:endParaRPr lang="nl-N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De traditionele mix van grootschalige elektriciteitsopwekking uit kolen, olie, gas, waterkracht en kernenergie zal in de toekomst niet volstaan vanwege tekorten, gevaren en milieubederf.</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8</a:t>
            </a:fld>
            <a:endParaRPr lang="nl-NL"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a:prstGeom prst="rect">
            <a:avLst/>
          </a:prstGeom>
        </p:spPr>
      </p:sp>
      <p:sp>
        <p:nvSpPr>
          <p:cNvPr id="3" name="Tijdelijke aanduiding voor notities 2"/>
          <p:cNvSpPr>
            <a:spLocks noGrp="1"/>
          </p:cNvSpPr>
          <p:nvPr>
            <p:ph type="body" idx="1"/>
          </p:nvPr>
        </p:nvSpPr>
        <p:spPr>
          <a:xfrm>
            <a:off x="685800" y="4343400"/>
            <a:ext cx="5486400" cy="4114800"/>
          </a:xfrm>
          <a:prstGeom prst="rect">
            <a:avLst/>
          </a:prstGeom>
        </p:spPr>
        <p:txBody>
          <a:bodyPr>
            <a:normAutofit/>
          </a:bodyPr>
          <a:lstStyle/>
          <a:p>
            <a:pPr rtl="0"/>
            <a:r>
              <a:rPr lang="nl-NL" sz="1200" kern="1200" dirty="0" smtClean="0">
                <a:solidFill>
                  <a:schemeClr val="tx1"/>
                </a:solidFill>
                <a:latin typeface="+mn-lt"/>
                <a:ea typeface="+mn-ea"/>
                <a:cs typeface="+mn-cs"/>
              </a:rPr>
              <a:t>Waterstof is </a:t>
            </a:r>
            <a:r>
              <a:rPr lang="nl-NL" sz="1200" u="sng" kern="1200" dirty="0" smtClean="0">
                <a:solidFill>
                  <a:schemeClr val="tx1"/>
                </a:solidFill>
                <a:latin typeface="+mn-lt"/>
                <a:ea typeface="+mn-ea"/>
                <a:cs typeface="+mn-cs"/>
              </a:rPr>
              <a:t>geen energiebron</a:t>
            </a:r>
            <a:r>
              <a:rPr lang="nl-NL" sz="1200" u="none" kern="1200" baseline="0" dirty="0" smtClean="0">
                <a:solidFill>
                  <a:schemeClr val="tx1"/>
                </a:solidFill>
                <a:latin typeface="+mn-lt"/>
                <a:ea typeface="+mn-ea"/>
                <a:cs typeface="+mn-cs"/>
              </a:rPr>
              <a:t>; zij moet ten koste van aanzienlijk energieverlies kunstmatig gewonnen worden. De productie van waterstof zal bij gebruik van  traditionele brandstoffen juist extra milieubelasting opleveren.</a:t>
            </a:r>
          </a:p>
          <a:p>
            <a:pPr rtl="0"/>
            <a:endParaRPr lang="nl-NL" sz="1200" kern="1200" baseline="0" dirty="0" smtClean="0">
              <a:solidFill>
                <a:schemeClr val="tx1"/>
              </a:solidFill>
              <a:latin typeface="+mn-lt"/>
              <a:ea typeface="+mn-ea"/>
              <a:cs typeface="+mn-cs"/>
            </a:endParaRPr>
          </a:p>
          <a:p>
            <a:pPr rtl="0"/>
            <a:r>
              <a:rPr lang="nl-NL" sz="1200" kern="1200" baseline="0" dirty="0" smtClean="0">
                <a:solidFill>
                  <a:schemeClr val="tx1"/>
                </a:solidFill>
                <a:latin typeface="+mn-lt"/>
                <a:ea typeface="+mn-ea"/>
                <a:cs typeface="+mn-cs"/>
              </a:rPr>
              <a:t>{klik}</a:t>
            </a:r>
          </a:p>
          <a:p>
            <a:pPr rtl="0"/>
            <a:r>
              <a:rPr lang="nl-NL" sz="1200" kern="1200" baseline="0" dirty="0" smtClean="0">
                <a:solidFill>
                  <a:schemeClr val="tx1"/>
                </a:solidFill>
                <a:latin typeface="+mn-lt"/>
                <a:ea typeface="+mn-ea"/>
                <a:cs typeface="+mn-cs"/>
              </a:rPr>
              <a:t>Welke duurzame bronnen zijn dan wèl beschikbaar en waarom is zonnekracht daarbij nodig?</a:t>
            </a:r>
          </a:p>
        </p:txBody>
      </p:sp>
      <p:sp>
        <p:nvSpPr>
          <p:cNvPr id="4" name="Tijdelijke aanduiding voor dianummer 3"/>
          <p:cNvSpPr>
            <a:spLocks noGrp="1"/>
          </p:cNvSpPr>
          <p:nvPr>
            <p:ph type="sldNum" sz="quarter" idx="10"/>
          </p:nvPr>
        </p:nvSpPr>
        <p:spPr/>
        <p:txBody>
          <a:bodyPr/>
          <a:lstStyle/>
          <a:p>
            <a:fld id="{9E740A96-2DFA-4BED-971E-A16EC160DE6E}" type="slidenum">
              <a:rPr lang="nl-NL" smtClean="0"/>
              <a:pPr/>
              <a:t>9</a:t>
            </a:fld>
            <a:endParaRPr lang="nl-N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5628E2B-866E-4AE1-B571-BD2E54CAB612}" type="datetimeFigureOut">
              <a:rPr lang="nl-NL" smtClean="0"/>
              <a:pPr/>
              <a:t>07-08-2009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4FCD6C6-3A9A-41E2-ADB4-22A652C4BA4E}"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64E4451-74C5-4787-A7EC-6B7F44BBAF0D}" type="datetimeFigureOut">
              <a:rPr lang="nl-NL" smtClean="0"/>
              <a:pPr/>
              <a:t>07-08-2009</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AAFC7745-9AE4-4154-AA6C-E4614F1D9619}" type="slidenum">
              <a:rPr lang="nl-NL" smtClean="0"/>
              <a:pPr/>
              <a:t>‹nr.›</a:t>
            </a:fld>
            <a:endParaRPr lang="nl-NL" dirty="0"/>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E4451-74C5-4787-A7EC-6B7F44BBAF0D}" type="datetimeFigureOut">
              <a:rPr lang="nl-NL" smtClean="0"/>
              <a:pPr/>
              <a:t>07-08-2009</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C7745-9AE4-4154-AA6C-E4614F1D9619}" type="slidenum">
              <a:rPr lang="nl-NL" smtClean="0"/>
              <a:pPr/>
              <a:t>‹nr.›</a:t>
            </a:fld>
            <a:endParaRPr lang="nl-NL"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Lst>
  <p:transition spd="slow">
    <p:fade thruBlk="1"/>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628E2B-866E-4AE1-B571-BD2E54CAB612}" type="datetimeFigureOut">
              <a:rPr lang="nl-NL" smtClean="0"/>
              <a:pPr/>
              <a:t>07-08-2009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CD6C6-3A9A-41E2-ADB4-22A652C4BA4E}"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wm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0.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13.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7.jpeg"/><Relationship Id="rId4" Type="http://schemas.openxmlformats.org/officeDocument/2006/relationships/image" Target="../media/image25.jpe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1.gif"/><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0.jpeg"/><Relationship Id="rId2" Type="http://schemas.openxmlformats.org/officeDocument/2006/relationships/audio" Target="file:///C:\Users\Frans\Documents\!!%20MIJN%20Documenten\ACTUELE%20EMC%20Projecten%20(NOG%20TERUGPLAATSEN%20naar%20NETHD!)\4-080809%20Operatie%20spiering%20(actueel)\Presentatie\Verkorte%20Spiering\Spiering%20v081209%20-%20bewerkt\Bert%20Kaempfert%20-%20Living%20it%20Up%20(Kapitein%20Zeppos).mp3" TargetMode="External"/><Relationship Id="rId1" Type="http://schemas.openxmlformats.org/officeDocument/2006/relationships/tags" Target="../tags/tag4.xml"/><Relationship Id="rId6" Type="http://schemas.openxmlformats.org/officeDocument/2006/relationships/image" Target="../media/image59.png"/><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15.png"/><Relationship Id="rId4" Type="http://schemas.openxmlformats.org/officeDocument/2006/relationships/image" Target="../media/image114.jpeg"/></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notesSlide" Target="../notesSlides/notesSlide55.xml"/><Relationship Id="rId7" Type="http://schemas.openxmlformats.org/officeDocument/2006/relationships/image" Target="../media/image120.png"/><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hyperlink" Target="http://www.zonnekrachtcentrales.nl/" TargetMode="External"/><Relationship Id="rId7" Type="http://schemas.openxmlformats.org/officeDocument/2006/relationships/hyperlink" Target="http://www.zonisdetoekomst.nl/"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mailto:aolarcity2050@emconsult.eu" TargetMode="External"/><Relationship Id="rId5" Type="http://schemas.openxmlformats.org/officeDocument/2006/relationships/image" Target="../media/image6.png"/><Relationship Id="rId10" Type="http://schemas.openxmlformats.org/officeDocument/2006/relationships/image" Target="../media/image4.wmf"/><Relationship Id="rId4" Type="http://schemas.openxmlformats.org/officeDocument/2006/relationships/image" Target="../media/image5.png"/><Relationship Id="rId9" Type="http://schemas.openxmlformats.org/officeDocument/2006/relationships/image" Target="../media/image3.wmf"/></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61.jpeg"/><Relationship Id="rId7" Type="http://schemas.openxmlformats.org/officeDocument/2006/relationships/image" Target="../media/image3.wmf"/><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wmf"/><Relationship Id="rId5" Type="http://schemas.openxmlformats.org/officeDocument/2006/relationships/image" Target="../media/image6.png"/><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gloeilamp_%20brandend.jpg"/>
          <p:cNvPicPr>
            <a:picLocks noChangeAspect="1"/>
          </p:cNvPicPr>
          <p:nvPr/>
        </p:nvPicPr>
        <p:blipFill>
          <a:blip r:embed="rId4" cstate="print"/>
          <a:stretch>
            <a:fillRect/>
          </a:stretch>
        </p:blipFill>
        <p:spPr>
          <a:xfrm>
            <a:off x="0" y="-3714"/>
            <a:ext cx="9144000" cy="6575986"/>
          </a:xfrm>
          <a:prstGeom prst="rect">
            <a:avLst/>
          </a:prstGeom>
          <a:effectLst>
            <a:softEdge rad="63500"/>
          </a:effectLst>
        </p:spPr>
      </p:pic>
      <p:grpSp>
        <p:nvGrpSpPr>
          <p:cNvPr id="2" name="Group 12"/>
          <p:cNvGrpSpPr>
            <a:grpSpLocks/>
          </p:cNvGrpSpPr>
          <p:nvPr/>
        </p:nvGrpSpPr>
        <p:grpSpPr bwMode="auto">
          <a:xfrm>
            <a:off x="3571868" y="6000768"/>
            <a:ext cx="2500330" cy="428628"/>
            <a:chOff x="203" y="1616"/>
            <a:chExt cx="5213" cy="702"/>
          </a:xfrm>
        </p:grpSpPr>
        <p:pic>
          <p:nvPicPr>
            <p:cNvPr id="11" name="Picture 13"/>
            <p:cNvPicPr>
              <a:picLocks noChangeAspect="1" noChangeArrowheads="1"/>
            </p:cNvPicPr>
            <p:nvPr/>
          </p:nvPicPr>
          <p:blipFill>
            <a:blip r:embed="rId5" cstate="print">
              <a:lum bright="-12000" contrast="-20000"/>
            </a:blip>
            <a:srcRect/>
            <a:stretch>
              <a:fillRect/>
            </a:stretch>
          </p:blipFill>
          <p:spPr bwMode="auto">
            <a:xfrm>
              <a:off x="1059" y="1619"/>
              <a:ext cx="3626" cy="699"/>
            </a:xfrm>
            <a:prstGeom prst="rect">
              <a:avLst/>
            </a:prstGeom>
            <a:noFill/>
            <a:ln w="9525">
              <a:noFill/>
              <a:miter lim="800000"/>
              <a:headEnd/>
              <a:tailEnd/>
            </a:ln>
          </p:spPr>
        </p:pic>
        <p:pic>
          <p:nvPicPr>
            <p:cNvPr id="12" name="Picture 14"/>
            <p:cNvPicPr>
              <a:picLocks noChangeAspect="1" noChangeArrowheads="1"/>
            </p:cNvPicPr>
            <p:nvPr/>
          </p:nvPicPr>
          <p:blipFill>
            <a:blip r:embed="rId6" cstate="print">
              <a:lum bright="-12000" contrast="-20000"/>
            </a:blip>
            <a:srcRect/>
            <a:stretch>
              <a:fillRect/>
            </a:stretch>
          </p:blipFill>
          <p:spPr bwMode="auto">
            <a:xfrm>
              <a:off x="203" y="1616"/>
              <a:ext cx="862" cy="700"/>
            </a:xfrm>
            <a:prstGeom prst="rect">
              <a:avLst/>
            </a:prstGeom>
            <a:noFill/>
            <a:ln w="9525">
              <a:noFill/>
              <a:miter lim="800000"/>
              <a:headEnd/>
              <a:tailEnd/>
            </a:ln>
          </p:spPr>
        </p:pic>
        <p:pic>
          <p:nvPicPr>
            <p:cNvPr id="13" name="Picture 15"/>
            <p:cNvPicPr>
              <a:picLocks noChangeAspect="1" noChangeArrowheads="1"/>
            </p:cNvPicPr>
            <p:nvPr/>
          </p:nvPicPr>
          <p:blipFill>
            <a:blip r:embed="rId7" cstate="print">
              <a:lum bright="-12000" contrast="-20000"/>
            </a:blip>
            <a:srcRect/>
            <a:stretch>
              <a:fillRect/>
            </a:stretch>
          </p:blipFill>
          <p:spPr bwMode="auto">
            <a:xfrm>
              <a:off x="4673" y="1620"/>
              <a:ext cx="743" cy="693"/>
            </a:xfrm>
            <a:prstGeom prst="rect">
              <a:avLst/>
            </a:prstGeom>
            <a:noFill/>
            <a:ln w="9525">
              <a:noFill/>
              <a:miter lim="800000"/>
              <a:headEnd/>
              <a:tailEnd/>
            </a:ln>
          </p:spPr>
        </p:pic>
      </p:grpSp>
      <p:pic>
        <p:nvPicPr>
          <p:cNvPr id="16" name="Afbeelding 15" descr="Logo New Energy Operations - witte tekst..png"/>
          <p:cNvPicPr>
            <a:picLocks noChangeAspect="1"/>
          </p:cNvPicPr>
          <p:nvPr/>
        </p:nvPicPr>
        <p:blipFill>
          <a:blip r:embed="rId8" cstate="print"/>
          <a:stretch>
            <a:fillRect/>
          </a:stretch>
        </p:blipFill>
        <p:spPr>
          <a:xfrm>
            <a:off x="357158" y="5144792"/>
            <a:ext cx="2000264" cy="1321576"/>
          </a:xfrm>
          <a:prstGeom prst="rect">
            <a:avLst/>
          </a:prstGeom>
        </p:spPr>
      </p:pic>
      <p:pic>
        <p:nvPicPr>
          <p:cNvPr id="17" name="Afbeelding 16" descr="Logo VZKC transparant 131x150.png"/>
          <p:cNvPicPr>
            <a:picLocks noChangeAspect="1"/>
          </p:cNvPicPr>
          <p:nvPr/>
        </p:nvPicPr>
        <p:blipFill>
          <a:blip r:embed="rId9" cstate="print"/>
          <a:stretch>
            <a:fillRect/>
          </a:stretch>
        </p:blipFill>
        <p:spPr>
          <a:xfrm>
            <a:off x="7092950" y="4643446"/>
            <a:ext cx="1664079" cy="1905434"/>
          </a:xfrm>
          <a:prstGeom prst="rect">
            <a:avLst/>
          </a:prstGeom>
        </p:spPr>
      </p:pic>
    </p:spTree>
    <p:custDataLst>
      <p:tags r:id="rId1"/>
    </p:custDataLst>
  </p:cSld>
  <p:clrMapOvr>
    <a:masterClrMapping/>
  </p:clrMapOvr>
  <p:transition spd="slow" advTm="1862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3000"/>
                                        <p:tgtEl>
                                          <p:spTgt spid="16"/>
                                        </p:tgtEl>
                                      </p:cBhvr>
                                    </p:animEffect>
                                    <p:set>
                                      <p:cBhvr>
                                        <p:cTn id="11" dur="1" fill="hold">
                                          <p:stCondLst>
                                            <p:cond delay="2999"/>
                                          </p:stCondLst>
                                        </p:cTn>
                                        <p:tgtEl>
                                          <p:spTgt spid="16"/>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3000"/>
                                        <p:tgtEl>
                                          <p:spTgt spid="2"/>
                                        </p:tgtEl>
                                      </p:cBhvr>
                                    </p:animEffect>
                                    <p:set>
                                      <p:cBhvr>
                                        <p:cTn id="14" dur="1" fill="hold">
                                          <p:stCondLst>
                                            <p:cond delay="2999"/>
                                          </p:stCondLst>
                                        </p:cTn>
                                        <p:tgtEl>
                                          <p:spTgt spid="2"/>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3000"/>
                                        <p:tgtEl>
                                          <p:spTgt spid="17"/>
                                        </p:tgtEl>
                                      </p:cBhvr>
                                    </p:animEffect>
                                    <p:set>
                                      <p:cBhvr>
                                        <p:cTn id="17" dur="1" fill="hold">
                                          <p:stCondLst>
                                            <p:cond delay="2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01-09 PV.jpg"/>
          <p:cNvPicPr>
            <a:picLocks noChangeAspect="1"/>
          </p:cNvPicPr>
          <p:nvPr/>
        </p:nvPicPr>
        <p:blipFill>
          <a:blip r:embed="rId4" cstate="screen"/>
          <a:stretch>
            <a:fillRect/>
          </a:stretch>
        </p:blipFill>
        <p:spPr>
          <a:xfrm>
            <a:off x="1285852" y="577488"/>
            <a:ext cx="1919315" cy="1575863"/>
          </a:xfrm>
          <a:prstGeom prst="rect">
            <a:avLst/>
          </a:prstGeom>
        </p:spPr>
      </p:pic>
      <p:pic>
        <p:nvPicPr>
          <p:cNvPr id="11" name="Afbeelding 10" descr="01-10 Wind-power-solutions_wind-turbines_kW_2.jpg"/>
          <p:cNvPicPr>
            <a:picLocks noChangeAspect="1"/>
          </p:cNvPicPr>
          <p:nvPr/>
        </p:nvPicPr>
        <p:blipFill>
          <a:blip r:embed="rId5" cstate="screen"/>
          <a:stretch>
            <a:fillRect/>
          </a:stretch>
        </p:blipFill>
        <p:spPr>
          <a:xfrm>
            <a:off x="3245674" y="571480"/>
            <a:ext cx="1825267" cy="1575372"/>
          </a:xfrm>
          <a:prstGeom prst="rect">
            <a:avLst/>
          </a:prstGeom>
        </p:spPr>
      </p:pic>
      <p:pic>
        <p:nvPicPr>
          <p:cNvPr id="12" name="Afbeelding 11" descr="01-11 img037.jpg"/>
          <p:cNvPicPr>
            <a:picLocks noChangeAspect="1"/>
          </p:cNvPicPr>
          <p:nvPr/>
        </p:nvPicPr>
        <p:blipFill>
          <a:blip r:embed="rId6" cstate="screen"/>
          <a:stretch>
            <a:fillRect/>
          </a:stretch>
        </p:blipFill>
        <p:spPr>
          <a:xfrm>
            <a:off x="5114441" y="571480"/>
            <a:ext cx="2805880" cy="1593393"/>
          </a:xfrm>
          <a:prstGeom prst="rect">
            <a:avLst/>
          </a:prstGeom>
        </p:spPr>
      </p:pic>
      <p:pic>
        <p:nvPicPr>
          <p:cNvPr id="17" name="Afbeelding 16" descr="01-14 biomass_farm.jpg"/>
          <p:cNvPicPr>
            <a:picLocks noChangeAspect="1"/>
          </p:cNvPicPr>
          <p:nvPr/>
        </p:nvPicPr>
        <p:blipFill>
          <a:blip r:embed="rId7" cstate="print"/>
          <a:stretch>
            <a:fillRect/>
          </a:stretch>
        </p:blipFill>
        <p:spPr>
          <a:xfrm>
            <a:off x="4278261" y="4150333"/>
            <a:ext cx="3654235" cy="2111803"/>
          </a:xfrm>
          <a:prstGeom prst="rect">
            <a:avLst/>
          </a:prstGeom>
        </p:spPr>
      </p:pic>
      <p:pic>
        <p:nvPicPr>
          <p:cNvPr id="9" name="Afbeelding 8" descr="01-13 MarineTurbines.jpg"/>
          <p:cNvPicPr>
            <a:picLocks noChangeAspect="1"/>
          </p:cNvPicPr>
          <p:nvPr/>
        </p:nvPicPr>
        <p:blipFill>
          <a:blip r:embed="rId8" cstate="print"/>
          <a:stretch>
            <a:fillRect/>
          </a:stretch>
        </p:blipFill>
        <p:spPr>
          <a:xfrm>
            <a:off x="1292972" y="4156876"/>
            <a:ext cx="2921285" cy="2101115"/>
          </a:xfrm>
          <a:prstGeom prst="rect">
            <a:avLst/>
          </a:prstGeom>
        </p:spPr>
      </p:pic>
    </p:spTree>
    <p:custDataLst>
      <p:tags r:id="rId1"/>
    </p:custDataLst>
  </p:cSld>
  <p:clrMapOvr>
    <a:masterClrMapping/>
  </p:clrMapOvr>
  <p:transition spd="slow" advTm="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8"/>
                                        </p:tgtEl>
                                      </p:cBhvr>
                                    </p:animEffect>
                                    <p:set>
                                      <p:cBhvr>
                                        <p:cTn id="28" dur="1" fill="hold">
                                          <p:stCondLst>
                                            <p:cond delay="1999"/>
                                          </p:stCondLst>
                                        </p:cTn>
                                        <p:tgtEl>
                                          <p:spTgt spid="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11"/>
                                        </p:tgtEl>
                                      </p:cBhvr>
                                    </p:animEffect>
                                    <p:set>
                                      <p:cBhvr>
                                        <p:cTn id="31" dur="1" fill="hold">
                                          <p:stCondLst>
                                            <p:cond delay="19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17"/>
                                        </p:tgtEl>
                                      </p:cBhvr>
                                    </p:animEffect>
                                    <p:set>
                                      <p:cBhvr>
                                        <p:cTn id="40"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massale energie - afbeelding.jpg"/>
          <p:cNvPicPr>
            <a:picLocks noChangeAspect="1"/>
          </p:cNvPicPr>
          <p:nvPr/>
        </p:nvPicPr>
        <p:blipFill>
          <a:blip r:embed="rId3" cstate="screen"/>
          <a:stretch>
            <a:fillRect/>
          </a:stretch>
        </p:blipFill>
        <p:spPr>
          <a:xfrm>
            <a:off x="-6858080" y="774573"/>
            <a:ext cx="6553200" cy="5102352"/>
          </a:xfrm>
          <a:prstGeom prst="rect">
            <a:avLst/>
          </a:prstGeom>
        </p:spPr>
      </p:pic>
      <p:sp>
        <p:nvSpPr>
          <p:cNvPr id="3" name="Tekstvak 2"/>
          <p:cNvSpPr txBox="1"/>
          <p:nvPr/>
        </p:nvSpPr>
        <p:spPr>
          <a:xfrm>
            <a:off x="6929454" y="5876925"/>
            <a:ext cx="955711" cy="369332"/>
          </a:xfrm>
          <a:prstGeom prst="rect">
            <a:avLst/>
          </a:prstGeom>
          <a:noFill/>
        </p:spPr>
        <p:txBody>
          <a:bodyPr wrap="none" rtlCol="0">
            <a:spAutoFit/>
          </a:bodyPr>
          <a:lstStyle/>
          <a:p>
            <a:r>
              <a:rPr lang="nl-NL" b="1" dirty="0" smtClean="0">
                <a:solidFill>
                  <a:schemeClr val="bg1"/>
                </a:solidFill>
              </a:rPr>
              <a:t>NL 2007</a:t>
            </a:r>
            <a:endParaRPr lang="nl-NL" b="1" dirty="0">
              <a:solidFill>
                <a:schemeClr val="bg1"/>
              </a:solidFill>
            </a:endParaRPr>
          </a:p>
        </p:txBody>
      </p:sp>
      <p:sp>
        <p:nvSpPr>
          <p:cNvPr id="5" name="Tekstvak 4"/>
          <p:cNvSpPr txBox="1"/>
          <p:nvPr/>
        </p:nvSpPr>
        <p:spPr>
          <a:xfrm>
            <a:off x="-928726" y="5876925"/>
            <a:ext cx="580993" cy="369332"/>
          </a:xfrm>
          <a:prstGeom prst="rect">
            <a:avLst/>
          </a:prstGeom>
          <a:noFill/>
        </p:spPr>
        <p:txBody>
          <a:bodyPr wrap="none" rtlCol="0">
            <a:spAutoFit/>
          </a:bodyPr>
          <a:lstStyle/>
          <a:p>
            <a:r>
              <a:rPr lang="nl-NL" b="1" dirty="0" smtClean="0">
                <a:solidFill>
                  <a:schemeClr val="bg1"/>
                </a:solidFill>
              </a:rPr>
              <a:t>USA</a:t>
            </a:r>
            <a:endParaRPr lang="nl-NL" b="1" dirty="0">
              <a:solidFill>
                <a:schemeClr val="bg1"/>
              </a:solidFill>
            </a:endParaRPr>
          </a:p>
        </p:txBody>
      </p:sp>
      <p:pic>
        <p:nvPicPr>
          <p:cNvPr id="2052" name="Picture 4"/>
          <p:cNvPicPr>
            <a:picLocks noChangeAspect="1" noChangeArrowheads="1"/>
          </p:cNvPicPr>
          <p:nvPr/>
        </p:nvPicPr>
        <p:blipFill>
          <a:blip r:embed="rId4" cstate="print"/>
          <a:srcRect/>
          <a:stretch>
            <a:fillRect/>
          </a:stretch>
        </p:blipFill>
        <p:spPr bwMode="auto">
          <a:xfrm>
            <a:off x="1331913" y="1015355"/>
            <a:ext cx="6691070" cy="4861570"/>
          </a:xfrm>
          <a:prstGeom prst="rect">
            <a:avLst/>
          </a:prstGeom>
          <a:noFill/>
          <a:ln w="9525">
            <a:noFill/>
            <a:miter lim="800000"/>
            <a:headEnd/>
            <a:tailEnd/>
          </a:ln>
        </p:spPr>
      </p:pic>
    </p:spTree>
  </p:cSld>
  <p:clrMapOvr>
    <a:masterClrMapping/>
  </p:clrMapOvr>
  <p:transition spd="slow" advTm="50">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28726" y="5876925"/>
            <a:ext cx="580993" cy="369332"/>
          </a:xfrm>
          <a:prstGeom prst="rect">
            <a:avLst/>
          </a:prstGeom>
          <a:noFill/>
        </p:spPr>
        <p:txBody>
          <a:bodyPr wrap="none" rtlCol="0">
            <a:spAutoFit/>
          </a:bodyPr>
          <a:lstStyle/>
          <a:p>
            <a:r>
              <a:rPr lang="nl-NL" b="1" dirty="0" smtClean="0">
                <a:solidFill>
                  <a:schemeClr val="bg1"/>
                </a:solidFill>
              </a:rPr>
              <a:t>USA</a:t>
            </a:r>
            <a:endParaRPr lang="nl-NL" b="1" dirty="0">
              <a:solidFill>
                <a:schemeClr val="bg1"/>
              </a:solidFill>
            </a:endParaRPr>
          </a:p>
        </p:txBody>
      </p:sp>
      <p:grpSp>
        <p:nvGrpSpPr>
          <p:cNvPr id="11" name="Groep 10"/>
          <p:cNvGrpSpPr/>
          <p:nvPr/>
        </p:nvGrpSpPr>
        <p:grpSpPr>
          <a:xfrm>
            <a:off x="1868160" y="1428736"/>
            <a:ext cx="6029829" cy="4817521"/>
            <a:chOff x="1868160" y="1428736"/>
            <a:chExt cx="6029829" cy="4817521"/>
          </a:xfrm>
        </p:grpSpPr>
        <p:sp>
          <p:nvSpPr>
            <p:cNvPr id="3" name="Tekstvak 2"/>
            <p:cNvSpPr txBox="1"/>
            <p:nvPr/>
          </p:nvSpPr>
          <p:spPr>
            <a:xfrm>
              <a:off x="6929454" y="5876925"/>
              <a:ext cx="968535" cy="369332"/>
            </a:xfrm>
            <a:prstGeom prst="rect">
              <a:avLst/>
            </a:prstGeom>
            <a:noFill/>
          </p:spPr>
          <p:txBody>
            <a:bodyPr wrap="none" rtlCol="0">
              <a:spAutoFit/>
            </a:bodyPr>
            <a:lstStyle/>
            <a:p>
              <a:r>
                <a:rPr lang="nl-NL" b="1" dirty="0" smtClean="0">
                  <a:solidFill>
                    <a:schemeClr val="bg1"/>
                  </a:solidFill>
                </a:rPr>
                <a:t>EU </a:t>
              </a:r>
              <a:r>
                <a:rPr lang="nl-NL" b="1" dirty="0" smtClean="0">
                  <a:solidFill>
                    <a:schemeClr val="bg1"/>
                  </a:solidFill>
                </a:rPr>
                <a:t>2007</a:t>
              </a:r>
              <a:endParaRPr lang="nl-NL" b="1" dirty="0">
                <a:solidFill>
                  <a:schemeClr val="bg1"/>
                </a:solidFill>
              </a:endParaRPr>
            </a:p>
          </p:txBody>
        </p:sp>
        <p:pic>
          <p:nvPicPr>
            <p:cNvPr id="2052" name="Picture 4"/>
            <p:cNvPicPr>
              <a:picLocks noChangeAspect="1" noChangeArrowheads="1"/>
            </p:cNvPicPr>
            <p:nvPr/>
          </p:nvPicPr>
          <p:blipFill>
            <a:blip r:embed="rId3" cstate="print"/>
            <a:srcRect/>
            <a:stretch>
              <a:fillRect/>
            </a:stretch>
          </p:blipFill>
          <p:spPr bwMode="auto">
            <a:xfrm>
              <a:off x="1868160" y="1428736"/>
              <a:ext cx="5407680" cy="3929090"/>
            </a:xfrm>
            <a:prstGeom prst="rect">
              <a:avLst/>
            </a:prstGeom>
            <a:noFill/>
            <a:ln w="9525">
              <a:noFill/>
              <a:miter lim="800000"/>
              <a:headEnd/>
              <a:tailEnd/>
            </a:ln>
          </p:spPr>
        </p:pic>
      </p:grpSp>
      <p:grpSp>
        <p:nvGrpSpPr>
          <p:cNvPr id="15" name="Groep 14"/>
          <p:cNvGrpSpPr/>
          <p:nvPr/>
        </p:nvGrpSpPr>
        <p:grpSpPr>
          <a:xfrm>
            <a:off x="1215973" y="1071546"/>
            <a:ext cx="6712054" cy="5174711"/>
            <a:chOff x="1215973" y="1071546"/>
            <a:chExt cx="6712054" cy="5174711"/>
          </a:xfrm>
        </p:grpSpPr>
        <p:sp>
          <p:nvSpPr>
            <p:cNvPr id="16" name="Tekstvak 15"/>
            <p:cNvSpPr txBox="1"/>
            <p:nvPr/>
          </p:nvSpPr>
          <p:spPr>
            <a:xfrm>
              <a:off x="6929454" y="5876925"/>
              <a:ext cx="968535" cy="369332"/>
            </a:xfrm>
            <a:prstGeom prst="rect">
              <a:avLst/>
            </a:prstGeom>
            <a:noFill/>
          </p:spPr>
          <p:txBody>
            <a:bodyPr wrap="none" rtlCol="0">
              <a:spAutoFit/>
            </a:bodyPr>
            <a:lstStyle/>
            <a:p>
              <a:r>
                <a:rPr lang="nl-NL" b="1" dirty="0" smtClean="0">
                  <a:solidFill>
                    <a:schemeClr val="bg1"/>
                  </a:solidFill>
                </a:rPr>
                <a:t>EU 2050</a:t>
              </a:r>
              <a:endParaRPr lang="nl-NL" b="1" dirty="0">
                <a:solidFill>
                  <a:schemeClr val="bg1"/>
                </a:solidFill>
              </a:endParaRPr>
            </a:p>
          </p:txBody>
        </p:sp>
        <p:pic>
          <p:nvPicPr>
            <p:cNvPr id="17" name="Picture 2"/>
            <p:cNvPicPr>
              <a:picLocks noChangeAspect="1" noChangeArrowheads="1"/>
            </p:cNvPicPr>
            <p:nvPr/>
          </p:nvPicPr>
          <p:blipFill>
            <a:blip r:embed="rId4" cstate="print"/>
            <a:srcRect/>
            <a:stretch>
              <a:fillRect/>
            </a:stretch>
          </p:blipFill>
          <p:spPr bwMode="auto">
            <a:xfrm>
              <a:off x="1215973" y="1071546"/>
              <a:ext cx="6712054" cy="4876817"/>
            </a:xfrm>
            <a:prstGeom prst="rect">
              <a:avLst/>
            </a:prstGeom>
            <a:noFill/>
            <a:ln w="9525">
              <a:noFill/>
              <a:miter lim="800000"/>
              <a:headEnd/>
              <a:tailEnd/>
            </a:ln>
          </p:spPr>
        </p:pic>
      </p:grpSp>
      <p:grpSp>
        <p:nvGrpSpPr>
          <p:cNvPr id="18" name="Groep 17"/>
          <p:cNvGrpSpPr/>
          <p:nvPr/>
        </p:nvGrpSpPr>
        <p:grpSpPr>
          <a:xfrm>
            <a:off x="1229086" y="1086786"/>
            <a:ext cx="6685827" cy="5159471"/>
            <a:chOff x="1229086" y="1086786"/>
            <a:chExt cx="6685827" cy="5159471"/>
          </a:xfrm>
        </p:grpSpPr>
        <p:sp>
          <p:nvSpPr>
            <p:cNvPr id="19" name="Tekstvak 18"/>
            <p:cNvSpPr txBox="1"/>
            <p:nvPr/>
          </p:nvSpPr>
          <p:spPr>
            <a:xfrm>
              <a:off x="6929454" y="5876925"/>
              <a:ext cx="968535" cy="369332"/>
            </a:xfrm>
            <a:prstGeom prst="rect">
              <a:avLst/>
            </a:prstGeom>
            <a:noFill/>
          </p:spPr>
          <p:txBody>
            <a:bodyPr wrap="none" rtlCol="0">
              <a:spAutoFit/>
            </a:bodyPr>
            <a:lstStyle/>
            <a:p>
              <a:r>
                <a:rPr lang="nl-NL" b="1" dirty="0" smtClean="0">
                  <a:solidFill>
                    <a:schemeClr val="bg1"/>
                  </a:solidFill>
                </a:rPr>
                <a:t>EU 2050</a:t>
              </a:r>
              <a:endParaRPr lang="nl-NL" b="1" dirty="0">
                <a:solidFill>
                  <a:schemeClr val="bg1"/>
                </a:solidFill>
              </a:endParaRPr>
            </a:p>
          </p:txBody>
        </p:sp>
        <p:pic>
          <p:nvPicPr>
            <p:cNvPr id="20" name="Picture 3"/>
            <p:cNvPicPr>
              <a:picLocks noChangeAspect="1" noChangeArrowheads="1"/>
            </p:cNvPicPr>
            <p:nvPr/>
          </p:nvPicPr>
          <p:blipFill>
            <a:blip r:embed="rId5" cstate="print"/>
            <a:srcRect/>
            <a:stretch>
              <a:fillRect/>
            </a:stretch>
          </p:blipFill>
          <p:spPr bwMode="auto">
            <a:xfrm>
              <a:off x="1229086" y="1086786"/>
              <a:ext cx="6685827" cy="4857760"/>
            </a:xfrm>
            <a:prstGeom prst="rect">
              <a:avLst/>
            </a:prstGeom>
            <a:noFill/>
            <a:ln w="9525">
              <a:noFill/>
              <a:miter lim="800000"/>
              <a:headEnd/>
              <a:tailEnd/>
            </a:ln>
          </p:spPr>
        </p:pic>
      </p:grpSp>
      <p:grpSp>
        <p:nvGrpSpPr>
          <p:cNvPr id="24" name="Groep 23"/>
          <p:cNvGrpSpPr/>
          <p:nvPr/>
        </p:nvGrpSpPr>
        <p:grpSpPr>
          <a:xfrm>
            <a:off x="1199174" y="1102026"/>
            <a:ext cx="6715172" cy="5144231"/>
            <a:chOff x="1199174" y="1102026"/>
            <a:chExt cx="6715172" cy="5144231"/>
          </a:xfrm>
        </p:grpSpPr>
        <p:sp>
          <p:nvSpPr>
            <p:cNvPr id="25" name="Tekstvak 24"/>
            <p:cNvSpPr txBox="1"/>
            <p:nvPr/>
          </p:nvSpPr>
          <p:spPr>
            <a:xfrm>
              <a:off x="6929454" y="5876925"/>
              <a:ext cx="968535" cy="369332"/>
            </a:xfrm>
            <a:prstGeom prst="rect">
              <a:avLst/>
            </a:prstGeom>
            <a:noFill/>
          </p:spPr>
          <p:txBody>
            <a:bodyPr wrap="none" rtlCol="0">
              <a:spAutoFit/>
            </a:bodyPr>
            <a:lstStyle/>
            <a:p>
              <a:r>
                <a:rPr lang="nl-NL" b="1" dirty="0" smtClean="0">
                  <a:solidFill>
                    <a:schemeClr val="bg1"/>
                  </a:solidFill>
                </a:rPr>
                <a:t>EU 2050</a:t>
              </a:r>
              <a:endParaRPr lang="nl-NL" b="1" dirty="0">
                <a:solidFill>
                  <a:schemeClr val="bg1"/>
                </a:solidFill>
              </a:endParaRPr>
            </a:p>
          </p:txBody>
        </p:sp>
        <p:pic>
          <p:nvPicPr>
            <p:cNvPr id="26" name="Picture 6"/>
            <p:cNvPicPr>
              <a:picLocks noChangeAspect="1" noChangeArrowheads="1"/>
            </p:cNvPicPr>
            <p:nvPr/>
          </p:nvPicPr>
          <p:blipFill>
            <a:blip r:embed="rId6" cstate="print"/>
            <a:srcRect/>
            <a:stretch>
              <a:fillRect/>
            </a:stretch>
          </p:blipFill>
          <p:spPr bwMode="auto">
            <a:xfrm>
              <a:off x="1199174" y="1102026"/>
              <a:ext cx="6715172" cy="4879082"/>
            </a:xfrm>
            <a:prstGeom prst="rect">
              <a:avLst/>
            </a:prstGeom>
            <a:noFill/>
            <a:ln w="9525">
              <a:noFill/>
              <a:miter lim="800000"/>
              <a:headEnd/>
              <a:tailEnd/>
            </a:ln>
          </p:spPr>
        </p:pic>
      </p:grpSp>
      <p:grpSp>
        <p:nvGrpSpPr>
          <p:cNvPr id="27" name="Groep 26"/>
          <p:cNvGrpSpPr/>
          <p:nvPr/>
        </p:nvGrpSpPr>
        <p:grpSpPr>
          <a:xfrm>
            <a:off x="1186535" y="1088080"/>
            <a:ext cx="6740449" cy="5158177"/>
            <a:chOff x="1186535" y="1088080"/>
            <a:chExt cx="6740449" cy="5158177"/>
          </a:xfrm>
        </p:grpSpPr>
        <p:sp>
          <p:nvSpPr>
            <p:cNvPr id="28" name="Tekstvak 27"/>
            <p:cNvSpPr txBox="1"/>
            <p:nvPr/>
          </p:nvSpPr>
          <p:spPr>
            <a:xfrm>
              <a:off x="6929454" y="5876925"/>
              <a:ext cx="968535" cy="369332"/>
            </a:xfrm>
            <a:prstGeom prst="rect">
              <a:avLst/>
            </a:prstGeom>
            <a:noFill/>
          </p:spPr>
          <p:txBody>
            <a:bodyPr wrap="none" rtlCol="0">
              <a:spAutoFit/>
            </a:bodyPr>
            <a:lstStyle/>
            <a:p>
              <a:r>
                <a:rPr lang="nl-NL" b="1" dirty="0" smtClean="0">
                  <a:solidFill>
                    <a:schemeClr val="bg1"/>
                  </a:solidFill>
                </a:rPr>
                <a:t>EU 2050</a:t>
              </a:r>
              <a:endParaRPr lang="nl-NL" b="1" dirty="0">
                <a:solidFill>
                  <a:schemeClr val="bg1"/>
                </a:solidFill>
              </a:endParaRPr>
            </a:p>
          </p:txBody>
        </p:sp>
        <p:pic>
          <p:nvPicPr>
            <p:cNvPr id="29" name="Picture 7"/>
            <p:cNvPicPr>
              <a:picLocks noChangeAspect="1" noChangeArrowheads="1"/>
            </p:cNvPicPr>
            <p:nvPr/>
          </p:nvPicPr>
          <p:blipFill>
            <a:blip r:embed="rId7" cstate="print"/>
            <a:srcRect/>
            <a:stretch>
              <a:fillRect/>
            </a:stretch>
          </p:blipFill>
          <p:spPr bwMode="auto">
            <a:xfrm>
              <a:off x="1186535" y="1088080"/>
              <a:ext cx="6740449" cy="4897448"/>
            </a:xfrm>
            <a:prstGeom prst="rect">
              <a:avLst/>
            </a:prstGeom>
            <a:noFill/>
            <a:ln w="9525">
              <a:noFill/>
              <a:miter lim="800000"/>
              <a:headEnd/>
              <a:tailEnd/>
            </a:ln>
          </p:spPr>
        </p:pic>
      </p:grpSp>
    </p:spTree>
  </p:cSld>
  <p:clrMapOvr>
    <a:masterClrMapping/>
  </p:clrMapOvr>
  <p:transition spd="slow" advTm="1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5"/>
                                        </p:tgtEl>
                                      </p:cBhvr>
                                    </p:animEffect>
                                    <p:set>
                                      <p:cBhvr>
                                        <p:cTn id="20" dur="1" fill="hold">
                                          <p:stCondLst>
                                            <p:cond delay="1999"/>
                                          </p:stCondLst>
                                        </p:cTn>
                                        <p:tgtEl>
                                          <p:spTgt spid="1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18"/>
                                        </p:tgtEl>
                                      </p:cBhvr>
                                    </p:animEffect>
                                    <p:set>
                                      <p:cBhvr>
                                        <p:cTn id="28" dur="1" fill="hold">
                                          <p:stCondLst>
                                            <p:cond delay="1999"/>
                                          </p:stCondLst>
                                        </p:cTn>
                                        <p:tgtEl>
                                          <p:spTgt spid="1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24"/>
                                        </p:tgtEl>
                                      </p:cBhvr>
                                    </p:animEffect>
                                    <p:set>
                                      <p:cBhvr>
                                        <p:cTn id="36" dur="1" fill="hold">
                                          <p:stCondLst>
                                            <p:cond delay="1999"/>
                                          </p:stCondLst>
                                        </p:cTn>
                                        <p:tgtEl>
                                          <p:spTgt spid="2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01-09 PV.jpg"/>
          <p:cNvPicPr>
            <a:picLocks noChangeAspect="1"/>
          </p:cNvPicPr>
          <p:nvPr/>
        </p:nvPicPr>
        <p:blipFill>
          <a:blip r:embed="rId4" cstate="screen"/>
          <a:stretch>
            <a:fillRect/>
          </a:stretch>
        </p:blipFill>
        <p:spPr>
          <a:xfrm>
            <a:off x="1285852" y="577488"/>
            <a:ext cx="1919315" cy="1575863"/>
          </a:xfrm>
          <a:prstGeom prst="rect">
            <a:avLst/>
          </a:prstGeom>
        </p:spPr>
      </p:pic>
      <p:pic>
        <p:nvPicPr>
          <p:cNvPr id="11" name="Afbeelding 10" descr="01-10 Wind-power-solutions_wind-turbines_kW_2.jpg"/>
          <p:cNvPicPr>
            <a:picLocks noChangeAspect="1"/>
          </p:cNvPicPr>
          <p:nvPr/>
        </p:nvPicPr>
        <p:blipFill>
          <a:blip r:embed="rId5" cstate="screen"/>
          <a:stretch>
            <a:fillRect/>
          </a:stretch>
        </p:blipFill>
        <p:spPr>
          <a:xfrm>
            <a:off x="3245674" y="571480"/>
            <a:ext cx="1825267" cy="1575372"/>
          </a:xfrm>
          <a:prstGeom prst="rect">
            <a:avLst/>
          </a:prstGeom>
        </p:spPr>
      </p:pic>
      <p:pic>
        <p:nvPicPr>
          <p:cNvPr id="12" name="Afbeelding 11" descr="01-11 img037.jpg"/>
          <p:cNvPicPr>
            <a:picLocks noChangeAspect="1"/>
          </p:cNvPicPr>
          <p:nvPr/>
        </p:nvPicPr>
        <p:blipFill>
          <a:blip r:embed="rId6" cstate="screen"/>
          <a:stretch>
            <a:fillRect/>
          </a:stretch>
        </p:blipFill>
        <p:spPr>
          <a:xfrm>
            <a:off x="5114441" y="571480"/>
            <a:ext cx="2805880" cy="1593393"/>
          </a:xfrm>
          <a:prstGeom prst="rect">
            <a:avLst/>
          </a:prstGeom>
        </p:spPr>
      </p:pic>
      <p:pic>
        <p:nvPicPr>
          <p:cNvPr id="17" name="Afbeelding 16" descr="01-14 biomass_farm.jpg"/>
          <p:cNvPicPr>
            <a:picLocks noChangeAspect="1"/>
          </p:cNvPicPr>
          <p:nvPr/>
        </p:nvPicPr>
        <p:blipFill>
          <a:blip r:embed="rId7" cstate="print"/>
          <a:stretch>
            <a:fillRect/>
          </a:stretch>
        </p:blipFill>
        <p:spPr>
          <a:xfrm>
            <a:off x="4278261" y="4150333"/>
            <a:ext cx="3654235" cy="2111803"/>
          </a:xfrm>
          <a:prstGeom prst="rect">
            <a:avLst/>
          </a:prstGeom>
        </p:spPr>
      </p:pic>
      <p:pic>
        <p:nvPicPr>
          <p:cNvPr id="19" name="Picture 17" descr="CSP throughs panorama"/>
          <p:cNvPicPr>
            <a:picLocks noChangeAspect="1" noChangeArrowheads="1"/>
          </p:cNvPicPr>
          <p:nvPr/>
        </p:nvPicPr>
        <p:blipFill>
          <a:blip r:embed="rId8" cstate="print"/>
          <a:srcRect/>
          <a:stretch>
            <a:fillRect/>
          </a:stretch>
        </p:blipFill>
        <p:spPr bwMode="auto">
          <a:xfrm>
            <a:off x="1285852" y="2217779"/>
            <a:ext cx="6650206" cy="1869657"/>
          </a:xfrm>
          <a:prstGeom prst="rect">
            <a:avLst/>
          </a:prstGeom>
          <a:noFill/>
          <a:ln w="9525">
            <a:noFill/>
            <a:miter lim="800000"/>
            <a:headEnd/>
            <a:tailEnd/>
          </a:ln>
        </p:spPr>
      </p:pic>
      <p:pic>
        <p:nvPicPr>
          <p:cNvPr id="9" name="Afbeelding 8" descr="01-13 MarineTurbines.jpg"/>
          <p:cNvPicPr>
            <a:picLocks noChangeAspect="1"/>
          </p:cNvPicPr>
          <p:nvPr/>
        </p:nvPicPr>
        <p:blipFill>
          <a:blip r:embed="rId9" cstate="print"/>
          <a:stretch>
            <a:fillRect/>
          </a:stretch>
        </p:blipFill>
        <p:spPr>
          <a:xfrm>
            <a:off x="1292972" y="4156876"/>
            <a:ext cx="2921285" cy="2101115"/>
          </a:xfrm>
          <a:prstGeom prst="rect">
            <a:avLst/>
          </a:prstGeom>
        </p:spPr>
      </p:pic>
      <p:pic>
        <p:nvPicPr>
          <p:cNvPr id="10" name="Afbeelding 9" descr="PS10_solar_power_tower_2.jpg"/>
          <p:cNvPicPr>
            <a:picLocks noChangeAspect="1"/>
          </p:cNvPicPr>
          <p:nvPr/>
        </p:nvPicPr>
        <p:blipFill>
          <a:blip r:embed="rId10" cstate="print"/>
          <a:stretch>
            <a:fillRect/>
          </a:stretch>
        </p:blipFill>
        <p:spPr>
          <a:xfrm>
            <a:off x="428596" y="262907"/>
            <a:ext cx="8358246" cy="6268685"/>
          </a:xfrm>
          <a:prstGeom prst="rect">
            <a:avLst/>
          </a:prstGeom>
        </p:spPr>
      </p:pic>
    </p:spTree>
    <p:custDataLst>
      <p:tags r:id="rId1"/>
    </p:custDataLst>
  </p:cSld>
  <p:clrMapOvr>
    <a:masterClrMapping/>
  </p:clrMapOvr>
  <p:transition spd="slow" advTm="2549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out)">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spd="slow" advTm="29600">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kyFuel_diagram_jp70.jpg"/>
          <p:cNvPicPr>
            <a:picLocks noChangeAspect="1"/>
          </p:cNvPicPr>
          <p:nvPr/>
        </p:nvPicPr>
        <p:blipFill>
          <a:blip r:embed="rId3" cstate="print"/>
          <a:stretch>
            <a:fillRect/>
          </a:stretch>
        </p:blipFill>
        <p:spPr>
          <a:xfrm>
            <a:off x="453026" y="1200048"/>
            <a:ext cx="8333815" cy="4403032"/>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8929782" y="1071546"/>
            <a:ext cx="8572500" cy="5219700"/>
          </a:xfrm>
          <a:prstGeom prst="rect">
            <a:avLst/>
          </a:prstGeom>
          <a:noFill/>
          <a:ln w="9525">
            <a:noFill/>
            <a:miter lim="800000"/>
            <a:headEnd/>
            <a:tailEnd/>
          </a:ln>
          <a:effectLst/>
        </p:spPr>
      </p:pic>
    </p:spTree>
  </p:cSld>
  <p:clrMapOvr>
    <a:masterClrMapping/>
  </p:clrMapOvr>
  <p:transition spd="slow" advTm="29600">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global_warming_greenhouse_enhanced.jpg"/>
          <p:cNvPicPr>
            <a:picLocks noChangeAspect="1"/>
          </p:cNvPicPr>
          <p:nvPr/>
        </p:nvPicPr>
        <p:blipFill>
          <a:blip r:embed="rId3" cstate="print"/>
          <a:stretch>
            <a:fillRect/>
          </a:stretch>
        </p:blipFill>
        <p:spPr>
          <a:xfrm>
            <a:off x="785785" y="-1000156"/>
            <a:ext cx="7737262" cy="7858156"/>
          </a:xfrm>
          <a:prstGeom prst="rect">
            <a:avLst/>
          </a:prstGeom>
        </p:spPr>
      </p:pic>
      <p:pic>
        <p:nvPicPr>
          <p:cNvPr id="4" name="Afbeelding 3" descr="global_warming_greenhouse_natural.jpg"/>
          <p:cNvPicPr>
            <a:picLocks noChangeAspect="1"/>
          </p:cNvPicPr>
          <p:nvPr/>
        </p:nvPicPr>
        <p:blipFill>
          <a:blip r:embed="rId4" cstate="print"/>
          <a:stretch>
            <a:fillRect/>
          </a:stretch>
        </p:blipFill>
        <p:spPr>
          <a:xfrm>
            <a:off x="785785" y="-1000156"/>
            <a:ext cx="7735699" cy="7856569"/>
          </a:xfrm>
          <a:prstGeom prst="rect">
            <a:avLst/>
          </a:prstGeom>
        </p:spPr>
      </p:pic>
    </p:spTree>
  </p:cSld>
  <p:clrMapOvr>
    <a:masterClrMapping/>
  </p:clrMapOvr>
  <p:transition spd="slow" advTm="229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Projected water scarcity in 2025.png"/>
          <p:cNvPicPr>
            <a:picLocks noChangeAspect="1"/>
          </p:cNvPicPr>
          <p:nvPr/>
        </p:nvPicPr>
        <p:blipFill>
          <a:blip r:embed="rId3" cstate="print"/>
          <a:stretch>
            <a:fillRect/>
          </a:stretch>
        </p:blipFill>
        <p:spPr>
          <a:xfrm>
            <a:off x="212449" y="728438"/>
            <a:ext cx="8719101" cy="5401123"/>
          </a:xfrm>
          <a:prstGeom prst="rect">
            <a:avLst/>
          </a:prstGeom>
        </p:spPr>
      </p:pic>
    </p:spTree>
  </p:cSld>
  <p:clrMapOvr>
    <a:masterClrMapping/>
  </p:clrMapOvr>
  <p:transition spd="slow" advTm="9260">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ontainer_ship_loading-700px.jpg"/>
          <p:cNvPicPr>
            <a:picLocks noChangeAspect="1"/>
          </p:cNvPicPr>
          <p:nvPr/>
        </p:nvPicPr>
        <p:blipFill>
          <a:blip r:embed="rId3" cstate="print"/>
          <a:stretch>
            <a:fillRect/>
          </a:stretch>
        </p:blipFill>
        <p:spPr>
          <a:xfrm>
            <a:off x="106218" y="546100"/>
            <a:ext cx="8890000" cy="5765800"/>
          </a:xfrm>
          <a:prstGeom prst="rect">
            <a:avLst/>
          </a:prstGeom>
        </p:spPr>
      </p:pic>
      <p:pic>
        <p:nvPicPr>
          <p:cNvPr id="4" name="Afbeelding 3" descr="innovatie.jpg"/>
          <p:cNvPicPr>
            <a:picLocks noChangeAspect="1"/>
          </p:cNvPicPr>
          <p:nvPr/>
        </p:nvPicPr>
        <p:blipFill>
          <a:blip r:embed="rId4" cstate="print"/>
          <a:stretch>
            <a:fillRect/>
          </a:stretch>
        </p:blipFill>
        <p:spPr>
          <a:xfrm>
            <a:off x="9501222" y="571480"/>
            <a:ext cx="5429288" cy="5686079"/>
          </a:xfrm>
          <a:prstGeom prst="rect">
            <a:avLst/>
          </a:prstGeom>
        </p:spPr>
      </p:pic>
    </p:spTree>
  </p:cSld>
  <p:clrMapOvr>
    <a:masterClrMapping/>
  </p:clrMapOvr>
  <p:transition spd="slow" advTm="11550">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normal_tunesieambassadrice-small.jpg"/>
          <p:cNvPicPr>
            <a:picLocks noChangeAspect="1"/>
          </p:cNvPicPr>
          <p:nvPr/>
        </p:nvPicPr>
        <p:blipFill>
          <a:blip r:embed="rId3" cstate="print"/>
          <a:stretch>
            <a:fillRect/>
          </a:stretch>
        </p:blipFill>
        <p:spPr>
          <a:xfrm>
            <a:off x="-8572592" y="214290"/>
            <a:ext cx="8304417" cy="5929354"/>
          </a:xfrm>
          <a:prstGeom prst="rect">
            <a:avLst/>
          </a:prstGeom>
        </p:spPr>
      </p:pic>
      <p:pic>
        <p:nvPicPr>
          <p:cNvPr id="3074" name="Picture 2" descr="C:\Users\Frans\Desktop\The United Nations General Assembly opens its 48th session in 1993, New York, USA- The Assembly meets once a year, but a meeting may be convened at any time if an emergency arises.jpg"/>
          <p:cNvPicPr>
            <a:picLocks noChangeAspect="1" noChangeArrowheads="1"/>
          </p:cNvPicPr>
          <p:nvPr/>
        </p:nvPicPr>
        <p:blipFill>
          <a:blip r:embed="rId4" cstate="print"/>
          <a:srcRect/>
          <a:stretch>
            <a:fillRect/>
          </a:stretch>
        </p:blipFill>
        <p:spPr bwMode="auto">
          <a:xfrm>
            <a:off x="0" y="7143776"/>
            <a:ext cx="9144000" cy="6107634"/>
          </a:xfrm>
          <a:prstGeom prst="rect">
            <a:avLst/>
          </a:prstGeom>
          <a:noFill/>
        </p:spPr>
      </p:pic>
      <p:pic>
        <p:nvPicPr>
          <p:cNvPr id="3075" name="Picture 3"/>
          <p:cNvPicPr>
            <a:picLocks noChangeAspect="1" noChangeArrowheads="1"/>
          </p:cNvPicPr>
          <p:nvPr/>
        </p:nvPicPr>
        <p:blipFill>
          <a:blip r:embed="rId5" cstate="print"/>
          <a:srcRect/>
          <a:stretch>
            <a:fillRect/>
          </a:stretch>
        </p:blipFill>
        <p:spPr bwMode="auto">
          <a:xfrm>
            <a:off x="9644098" y="0"/>
            <a:ext cx="4572000" cy="3067050"/>
          </a:xfrm>
          <a:prstGeom prst="rect">
            <a:avLst/>
          </a:prstGeom>
          <a:noFill/>
          <a:ln w="9525">
            <a:noFill/>
            <a:miter lim="800000"/>
            <a:headEnd/>
            <a:tailEnd/>
          </a:ln>
        </p:spPr>
      </p:pic>
      <p:pic>
        <p:nvPicPr>
          <p:cNvPr id="3076" name="Picture 4" descr="C:\Users\Frans\Desktop\samenwerking\teambuilding.jpg"/>
          <p:cNvPicPr>
            <a:picLocks noChangeAspect="1" noChangeArrowheads="1"/>
          </p:cNvPicPr>
          <p:nvPr/>
        </p:nvPicPr>
        <p:blipFill>
          <a:blip r:embed="rId6" cstate="print"/>
          <a:srcRect/>
          <a:stretch>
            <a:fillRect/>
          </a:stretch>
        </p:blipFill>
        <p:spPr bwMode="auto">
          <a:xfrm>
            <a:off x="1285852" y="549275"/>
            <a:ext cx="6475549" cy="5616547"/>
          </a:xfrm>
          <a:prstGeom prst="rect">
            <a:avLst/>
          </a:prstGeom>
          <a:noFill/>
          <a:effectLst>
            <a:softEdge rad="317500"/>
          </a:effectLst>
        </p:spPr>
      </p:pic>
    </p:spTree>
  </p:cSld>
  <p:clrMapOvr>
    <a:masterClrMapping/>
  </p:clrMapOvr>
  <p:transition spd="slow" advTm="171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ircle(out)">
                                      <p:cBhvr>
                                        <p:cTn id="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00-03.bmp"/>
          <p:cNvPicPr>
            <a:picLocks noChangeAspect="1"/>
          </p:cNvPicPr>
          <p:nvPr/>
        </p:nvPicPr>
        <p:blipFill>
          <a:blip r:embed="rId3" cstate="print"/>
          <a:stretch>
            <a:fillRect/>
          </a:stretch>
        </p:blipFill>
        <p:spPr>
          <a:xfrm>
            <a:off x="777022" y="379836"/>
            <a:ext cx="7590287" cy="6072230"/>
          </a:xfrm>
          <a:prstGeom prst="rect">
            <a:avLst/>
          </a:prstGeom>
          <a:effectLst>
            <a:softEdge rad="317500"/>
          </a:effectLst>
        </p:spPr>
      </p:pic>
    </p:spTree>
  </p:cSld>
  <p:clrMapOvr>
    <a:masterClrMapping/>
  </p:clrMapOvr>
  <p:transition spd="slow" advTm="173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rans\Desktop\russian bear gas dependency.jpg"/>
          <p:cNvPicPr>
            <a:picLocks noChangeAspect="1" noChangeArrowheads="1"/>
          </p:cNvPicPr>
          <p:nvPr/>
        </p:nvPicPr>
        <p:blipFill>
          <a:blip r:embed="rId3" cstate="print"/>
          <a:srcRect/>
          <a:stretch>
            <a:fillRect/>
          </a:stretch>
        </p:blipFill>
        <p:spPr bwMode="auto">
          <a:xfrm>
            <a:off x="755650" y="373904"/>
            <a:ext cx="7531126" cy="5981866"/>
          </a:xfrm>
          <a:prstGeom prst="rect">
            <a:avLst/>
          </a:prstGeom>
          <a:noFill/>
        </p:spPr>
      </p:pic>
      <p:pic>
        <p:nvPicPr>
          <p:cNvPr id="2051" name="Picture 3" descr="C:\Users\Frans\Desktop\RussianBearGasEU.jpg"/>
          <p:cNvPicPr>
            <a:picLocks noChangeAspect="1" noChangeArrowheads="1"/>
          </p:cNvPicPr>
          <p:nvPr/>
        </p:nvPicPr>
        <p:blipFill>
          <a:blip r:embed="rId4" cstate="print"/>
          <a:srcRect/>
          <a:stretch>
            <a:fillRect/>
          </a:stretch>
        </p:blipFill>
        <p:spPr bwMode="auto">
          <a:xfrm>
            <a:off x="9501222" y="1071546"/>
            <a:ext cx="8401079" cy="4667266"/>
          </a:xfrm>
          <a:prstGeom prst="rect">
            <a:avLst/>
          </a:prstGeom>
          <a:noFill/>
        </p:spPr>
      </p:pic>
      <p:pic>
        <p:nvPicPr>
          <p:cNvPr id="2052" name="Picture 4" descr="C:\Users\Frans\Desktop\vlag-eu.gif"/>
          <p:cNvPicPr>
            <a:picLocks noChangeAspect="1" noChangeArrowheads="1"/>
          </p:cNvPicPr>
          <p:nvPr/>
        </p:nvPicPr>
        <p:blipFill>
          <a:blip r:embed="rId5" cstate="print"/>
          <a:srcRect/>
          <a:stretch>
            <a:fillRect/>
          </a:stretch>
        </p:blipFill>
        <p:spPr bwMode="auto">
          <a:xfrm>
            <a:off x="1785918" y="1710405"/>
            <a:ext cx="538066" cy="361273"/>
          </a:xfrm>
          <a:prstGeom prst="rect">
            <a:avLst/>
          </a:prstGeom>
          <a:noFill/>
        </p:spPr>
      </p:pic>
    </p:spTree>
  </p:cSld>
  <p:clrMapOvr>
    <a:masterClrMapping/>
  </p:clrMapOvr>
  <p:transition spd="slow" advTm="17150">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315594" y="214290"/>
            <a:ext cx="8501122" cy="6429420"/>
            <a:chOff x="642910" y="285728"/>
            <a:chExt cx="7786742" cy="5500727"/>
          </a:xfrm>
        </p:grpSpPr>
        <p:pic>
          <p:nvPicPr>
            <p:cNvPr id="8" name="Afbeelding 7" descr="normal_parabolic-maint.jpg"/>
            <p:cNvPicPr>
              <a:picLocks noChangeAspect="1"/>
            </p:cNvPicPr>
            <p:nvPr/>
          </p:nvPicPr>
          <p:blipFill>
            <a:blip r:embed="rId3" cstate="print"/>
            <a:stretch>
              <a:fillRect/>
            </a:stretch>
          </p:blipFill>
          <p:spPr>
            <a:xfrm>
              <a:off x="642910" y="285728"/>
              <a:ext cx="4396184" cy="3000396"/>
            </a:xfrm>
            <a:prstGeom prst="rect">
              <a:avLst/>
            </a:prstGeom>
          </p:spPr>
        </p:pic>
        <p:pic>
          <p:nvPicPr>
            <p:cNvPr id="6" name="Afbeelding 5" descr="23small-trogspiegelmontage.jpg"/>
            <p:cNvPicPr>
              <a:picLocks noChangeAspect="1"/>
            </p:cNvPicPr>
            <p:nvPr/>
          </p:nvPicPr>
          <p:blipFill>
            <a:blip r:embed="rId4" cstate="screen"/>
            <a:stretch>
              <a:fillRect/>
            </a:stretch>
          </p:blipFill>
          <p:spPr>
            <a:xfrm>
              <a:off x="4429124" y="2786058"/>
              <a:ext cx="4000528" cy="3000396"/>
            </a:xfrm>
            <a:prstGeom prst="rect">
              <a:avLst/>
            </a:prstGeom>
          </p:spPr>
        </p:pic>
        <p:pic>
          <p:nvPicPr>
            <p:cNvPr id="11" name="Afbeelding 10" descr="SCHOTT_3_parabolic_truogh.jpg"/>
            <p:cNvPicPr>
              <a:picLocks noChangeAspect="1"/>
            </p:cNvPicPr>
            <p:nvPr/>
          </p:nvPicPr>
          <p:blipFill>
            <a:blip r:embed="rId5" cstate="screen"/>
            <a:stretch>
              <a:fillRect/>
            </a:stretch>
          </p:blipFill>
          <p:spPr>
            <a:xfrm>
              <a:off x="5072066" y="285728"/>
              <a:ext cx="3327248" cy="2428892"/>
            </a:xfrm>
            <a:prstGeom prst="rect">
              <a:avLst/>
            </a:prstGeom>
          </p:spPr>
        </p:pic>
        <p:pic>
          <p:nvPicPr>
            <p:cNvPr id="13" name="Afbeelding 12" descr="SCHOTT_2_power_plant.jpg"/>
            <p:cNvPicPr>
              <a:picLocks noChangeAspect="1"/>
            </p:cNvPicPr>
            <p:nvPr/>
          </p:nvPicPr>
          <p:blipFill>
            <a:blip r:embed="rId6" cstate="screen"/>
            <a:stretch>
              <a:fillRect/>
            </a:stretch>
          </p:blipFill>
          <p:spPr>
            <a:xfrm>
              <a:off x="675134" y="3352517"/>
              <a:ext cx="3682551" cy="2433938"/>
            </a:xfrm>
            <a:prstGeom prst="rect">
              <a:avLst/>
            </a:prstGeom>
          </p:spPr>
        </p:pic>
      </p:grpSp>
    </p:spTree>
  </p:cSld>
  <p:clrMapOvr>
    <a:masterClrMapping/>
  </p:clrMapOvr>
  <p:transition spd="slow" advTm="7300">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Zonnecentrales en koppelnet.png"/>
          <p:cNvPicPr>
            <a:picLocks noChangeAspect="1"/>
          </p:cNvPicPr>
          <p:nvPr/>
        </p:nvPicPr>
        <p:blipFill>
          <a:blip r:embed="rId3" cstate="print"/>
          <a:stretch>
            <a:fillRect/>
          </a:stretch>
        </p:blipFill>
        <p:spPr>
          <a:xfrm>
            <a:off x="500034" y="270511"/>
            <a:ext cx="8084003" cy="6301761"/>
          </a:xfrm>
          <a:prstGeom prst="rect">
            <a:avLst/>
          </a:prstGeom>
        </p:spPr>
      </p:pic>
    </p:spTree>
  </p:cSld>
  <p:clrMapOvr>
    <a:masterClrMapping/>
  </p:clrMapOvr>
  <p:transition spd="slow" advTm="35610">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Update73_CSP%20map%20(EPI).jpg"/>
          <p:cNvPicPr>
            <a:picLocks noChangeAspect="1"/>
          </p:cNvPicPr>
          <p:nvPr/>
        </p:nvPicPr>
        <p:blipFill>
          <a:blip r:embed="rId3" cstate="screen"/>
          <a:stretch>
            <a:fillRect/>
          </a:stretch>
        </p:blipFill>
        <p:spPr>
          <a:xfrm>
            <a:off x="420624" y="697992"/>
            <a:ext cx="8302752" cy="5462016"/>
          </a:xfrm>
          <a:prstGeom prst="rect">
            <a:avLst/>
          </a:prstGeom>
        </p:spPr>
      </p:pic>
    </p:spTree>
  </p:cSld>
  <p:clrMapOvr>
    <a:masterClrMapping/>
  </p:clrMapOvr>
  <p:transition spd="slow" advTm="15050">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panje-CSP-projecten2008.jpg"/>
          <p:cNvPicPr>
            <a:picLocks noChangeAspect="1"/>
          </p:cNvPicPr>
          <p:nvPr/>
        </p:nvPicPr>
        <p:blipFill>
          <a:blip r:embed="rId3" cstate="print"/>
          <a:stretch>
            <a:fillRect/>
          </a:stretch>
        </p:blipFill>
        <p:spPr>
          <a:xfrm>
            <a:off x="571472" y="476856"/>
            <a:ext cx="8001056" cy="5904288"/>
          </a:xfrm>
          <a:prstGeom prst="rect">
            <a:avLst/>
          </a:prstGeom>
        </p:spPr>
      </p:pic>
    </p:spTree>
  </p:cSld>
  <p:clrMapOvr>
    <a:masterClrMapping/>
  </p:clrMapOvr>
  <p:transition spd="slow" advTm="16010">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00-04 untitled.bmp"/>
          <p:cNvPicPr>
            <a:picLocks noChangeAspect="1"/>
          </p:cNvPicPr>
          <p:nvPr/>
        </p:nvPicPr>
        <p:blipFill>
          <a:blip r:embed="rId5" cstate="print"/>
          <a:stretch>
            <a:fillRect/>
          </a:stretch>
        </p:blipFill>
        <p:spPr>
          <a:xfrm>
            <a:off x="0" y="1142984"/>
            <a:ext cx="9144000" cy="4597400"/>
          </a:xfrm>
          <a:prstGeom prst="rect">
            <a:avLst/>
          </a:prstGeom>
        </p:spPr>
      </p:pic>
      <p:sp>
        <p:nvSpPr>
          <p:cNvPr id="15" name="PIJL-OMHOOG 14"/>
          <p:cNvSpPr/>
          <p:nvPr/>
        </p:nvSpPr>
        <p:spPr>
          <a:xfrm rot="3600000">
            <a:off x="1992074" y="2117784"/>
            <a:ext cx="357190" cy="720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1" name="PIJL-OMHOOG 20"/>
          <p:cNvSpPr/>
          <p:nvPr/>
        </p:nvSpPr>
        <p:spPr>
          <a:xfrm>
            <a:off x="4500562" y="1928802"/>
            <a:ext cx="357190" cy="720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2" name="PIJL-OMHOOG 21"/>
          <p:cNvSpPr/>
          <p:nvPr/>
        </p:nvSpPr>
        <p:spPr>
          <a:xfrm rot="7200000">
            <a:off x="7213473" y="2135784"/>
            <a:ext cx="357190" cy="648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3" name="PIJL-OMHOOG 22"/>
          <p:cNvSpPr/>
          <p:nvPr/>
        </p:nvSpPr>
        <p:spPr>
          <a:xfrm rot="7200000">
            <a:off x="6223232" y="2403536"/>
            <a:ext cx="357190" cy="720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4" name="PIJL-OMHOOG 23"/>
          <p:cNvSpPr/>
          <p:nvPr/>
        </p:nvSpPr>
        <p:spPr>
          <a:xfrm rot="10800000">
            <a:off x="6929454" y="2357430"/>
            <a:ext cx="357190" cy="720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5" name="PIJL-OMHOOG 24"/>
          <p:cNvSpPr/>
          <p:nvPr/>
        </p:nvSpPr>
        <p:spPr>
          <a:xfrm rot="19200000">
            <a:off x="7334478" y="3467998"/>
            <a:ext cx="357190" cy="648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6" name="PIJL-OMHOOG 25"/>
          <p:cNvSpPr/>
          <p:nvPr/>
        </p:nvSpPr>
        <p:spPr>
          <a:xfrm rot="4200000">
            <a:off x="5116139" y="3612179"/>
            <a:ext cx="357190" cy="648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7" name="PIJL-OMHOOG 26"/>
          <p:cNvSpPr/>
          <p:nvPr/>
        </p:nvSpPr>
        <p:spPr>
          <a:xfrm rot="5400000">
            <a:off x="2931455" y="3569348"/>
            <a:ext cx="357190" cy="648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8" name="PIJL-OMHOOG 27"/>
          <p:cNvSpPr/>
          <p:nvPr/>
        </p:nvSpPr>
        <p:spPr>
          <a:xfrm rot="7200000">
            <a:off x="7952605" y="3859902"/>
            <a:ext cx="357190" cy="648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29" name="PIJL-OMHOOG 28"/>
          <p:cNvSpPr/>
          <p:nvPr/>
        </p:nvSpPr>
        <p:spPr>
          <a:xfrm rot="2700000">
            <a:off x="7892065" y="3460388"/>
            <a:ext cx="357190" cy="648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30" name="PIJL-OMHOOG 29"/>
          <p:cNvSpPr/>
          <p:nvPr/>
        </p:nvSpPr>
        <p:spPr>
          <a:xfrm rot="10800000">
            <a:off x="4714876" y="2857496"/>
            <a:ext cx="357190" cy="648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31" name="PIJL-OMHOOG 30"/>
          <p:cNvSpPr/>
          <p:nvPr/>
        </p:nvSpPr>
        <p:spPr>
          <a:xfrm>
            <a:off x="5357818" y="1851744"/>
            <a:ext cx="357190" cy="720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32" name="PIJL-OMHOOG 31"/>
          <p:cNvSpPr/>
          <p:nvPr/>
        </p:nvSpPr>
        <p:spPr>
          <a:xfrm>
            <a:off x="5929322" y="1785926"/>
            <a:ext cx="357190" cy="720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33" name="PIJL-OMHOOG 32"/>
          <p:cNvSpPr/>
          <p:nvPr/>
        </p:nvSpPr>
        <p:spPr>
          <a:xfrm>
            <a:off x="7000892" y="1571612"/>
            <a:ext cx="357190" cy="720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sp>
        <p:nvSpPr>
          <p:cNvPr id="34" name="PIJL-OMHOOG 33"/>
          <p:cNvSpPr/>
          <p:nvPr/>
        </p:nvSpPr>
        <p:spPr>
          <a:xfrm rot="19200000">
            <a:off x="1404035" y="1892607"/>
            <a:ext cx="357190" cy="720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a:p>
        </p:txBody>
      </p:sp>
      <p:pic>
        <p:nvPicPr>
          <p:cNvPr id="19" name="Bert Kaempfert - Living it Up (Kapitein Zeppos).mp3">
            <a:hlinkClick r:id="" action="ppaction://media"/>
          </p:cNvPr>
          <p:cNvPicPr>
            <a:picLocks noRot="1" noChangeAspect="1"/>
          </p:cNvPicPr>
          <p:nvPr>
            <a:audioFile r:link="rId2"/>
          </p:nvPr>
        </p:nvPicPr>
        <p:blipFill>
          <a:blip r:embed="rId6" cstate="print"/>
          <a:stretch>
            <a:fillRect/>
          </a:stretch>
        </p:blipFill>
        <p:spPr>
          <a:xfrm>
            <a:off x="214282" y="6286520"/>
            <a:ext cx="304800" cy="304800"/>
          </a:xfrm>
          <a:prstGeom prst="rect">
            <a:avLst/>
          </a:prstGeom>
        </p:spPr>
      </p:pic>
      <p:pic>
        <p:nvPicPr>
          <p:cNvPr id="35" name="Afbeelding 34" descr="races.jpg"/>
          <p:cNvPicPr>
            <a:picLocks noChangeAspect="1"/>
          </p:cNvPicPr>
          <p:nvPr/>
        </p:nvPicPr>
        <p:blipFill>
          <a:blip r:embed="rId7" cstate="print"/>
          <a:stretch>
            <a:fillRect/>
          </a:stretch>
        </p:blipFill>
        <p:spPr>
          <a:xfrm>
            <a:off x="0" y="0"/>
            <a:ext cx="9144000" cy="6858000"/>
          </a:xfrm>
          <a:prstGeom prst="rect">
            <a:avLst/>
          </a:prstGeom>
        </p:spPr>
      </p:pic>
    </p:spTree>
    <p:custDataLst>
      <p:tags r:id="rId1"/>
    </p:custDataLst>
  </p:cSld>
  <p:clrMapOvr>
    <a:masterClrMapping/>
  </p:clrMapOvr>
  <p:transition spd="slow" advTm="214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55" presetClass="entr" presetSubtype="0" fill="hold" grpId="1"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strVal val="#ppt_w*0.70"/>
                                          </p:val>
                                        </p:tav>
                                        <p:tav tm="100000">
                                          <p:val>
                                            <p:strVal val="#ppt_w"/>
                                          </p:val>
                                        </p:tav>
                                      </p:tavLst>
                                    </p:anim>
                                    <p:anim calcmode="lin" valueType="num">
                                      <p:cBhvr>
                                        <p:cTn id="11" dur="1000" fill="hold"/>
                                        <p:tgtEl>
                                          <p:spTgt spid="15"/>
                                        </p:tgtEl>
                                        <p:attrNameLst>
                                          <p:attrName>ppt_h</p:attrName>
                                        </p:attrNameLst>
                                      </p:cBhvr>
                                      <p:tavLst>
                                        <p:tav tm="0">
                                          <p:val>
                                            <p:strVal val="#ppt_h"/>
                                          </p:val>
                                        </p:tav>
                                        <p:tav tm="100000">
                                          <p:val>
                                            <p:strVal val="#ppt_h"/>
                                          </p:val>
                                        </p:tav>
                                      </p:tavLst>
                                    </p:anim>
                                    <p:animEffect transition="in" filter="fade">
                                      <p:cBhvr>
                                        <p:cTn id="12" dur="1000"/>
                                        <p:tgtEl>
                                          <p:spTgt spid="15"/>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strVal val="#ppt_w*0.70"/>
                                          </p:val>
                                        </p:tav>
                                        <p:tav tm="100000">
                                          <p:val>
                                            <p:strVal val="#ppt_w"/>
                                          </p:val>
                                        </p:tav>
                                      </p:tavLst>
                                    </p:anim>
                                    <p:anim calcmode="lin" valueType="num">
                                      <p:cBhvr>
                                        <p:cTn id="17" dur="500" fill="hold"/>
                                        <p:tgtEl>
                                          <p:spTgt spid="21"/>
                                        </p:tgtEl>
                                        <p:attrNameLst>
                                          <p:attrName>ppt_h</p:attrName>
                                        </p:attrNameLst>
                                      </p:cBhvr>
                                      <p:tavLst>
                                        <p:tav tm="0">
                                          <p:val>
                                            <p:strVal val="#ppt_h"/>
                                          </p:val>
                                        </p:tav>
                                        <p:tav tm="100000">
                                          <p:val>
                                            <p:strVal val="#ppt_h"/>
                                          </p:val>
                                        </p:tav>
                                      </p:tavLst>
                                    </p:anim>
                                    <p:animEffect transition="in" filter="fade">
                                      <p:cBhvr>
                                        <p:cTn id="18" dur="500"/>
                                        <p:tgtEl>
                                          <p:spTgt spid="21"/>
                                        </p:tgtEl>
                                      </p:cBhvr>
                                    </p:animEffect>
                                  </p:childTnLst>
                                </p:cTn>
                              </p:par>
                            </p:childTnLst>
                          </p:cTn>
                        </p:par>
                        <p:par>
                          <p:cTn id="19" fill="hold">
                            <p:stCondLst>
                              <p:cond delay="1500"/>
                            </p:stCondLst>
                            <p:childTnLst>
                              <p:par>
                                <p:cTn id="20" presetID="55"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strVal val="#ppt_w*0.70"/>
                                          </p:val>
                                        </p:tav>
                                        <p:tav tm="100000">
                                          <p:val>
                                            <p:strVal val="#ppt_w"/>
                                          </p:val>
                                        </p:tav>
                                      </p:tavLst>
                                    </p:anim>
                                    <p:anim calcmode="lin" valueType="num">
                                      <p:cBhvr>
                                        <p:cTn id="23" dur="500" fill="hold"/>
                                        <p:tgtEl>
                                          <p:spTgt spid="22"/>
                                        </p:tgtEl>
                                        <p:attrNameLst>
                                          <p:attrName>ppt_h</p:attrName>
                                        </p:attrNameLst>
                                      </p:cBhvr>
                                      <p:tavLst>
                                        <p:tav tm="0">
                                          <p:val>
                                            <p:strVal val="#ppt_h"/>
                                          </p:val>
                                        </p:tav>
                                        <p:tav tm="100000">
                                          <p:val>
                                            <p:strVal val="#ppt_h"/>
                                          </p:val>
                                        </p:tav>
                                      </p:tavLst>
                                    </p:anim>
                                    <p:animEffect transition="in" filter="fade">
                                      <p:cBhvr>
                                        <p:cTn id="24" dur="500"/>
                                        <p:tgtEl>
                                          <p:spTgt spid="22"/>
                                        </p:tgtEl>
                                      </p:cBhvr>
                                    </p:animEffect>
                                  </p:childTnLst>
                                </p:cTn>
                              </p:par>
                            </p:childTnLst>
                          </p:cTn>
                        </p:par>
                        <p:par>
                          <p:cTn id="25" fill="hold">
                            <p:stCondLst>
                              <p:cond delay="2000"/>
                            </p:stCondLst>
                            <p:childTnLst>
                              <p:par>
                                <p:cTn id="26" presetID="55"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ppt_w*0.70"/>
                                          </p:val>
                                        </p:tav>
                                        <p:tav tm="100000">
                                          <p:val>
                                            <p:strVal val="#ppt_w"/>
                                          </p:val>
                                        </p:tav>
                                      </p:tavLst>
                                    </p:anim>
                                    <p:anim calcmode="lin" valueType="num">
                                      <p:cBhvr>
                                        <p:cTn id="29" dur="500" fill="hold"/>
                                        <p:tgtEl>
                                          <p:spTgt spid="23"/>
                                        </p:tgtEl>
                                        <p:attrNameLst>
                                          <p:attrName>ppt_h</p:attrName>
                                        </p:attrNameLst>
                                      </p:cBhvr>
                                      <p:tavLst>
                                        <p:tav tm="0">
                                          <p:val>
                                            <p:strVal val="#ppt_h"/>
                                          </p:val>
                                        </p:tav>
                                        <p:tav tm="100000">
                                          <p:val>
                                            <p:strVal val="#ppt_h"/>
                                          </p:val>
                                        </p:tav>
                                      </p:tavLst>
                                    </p:anim>
                                    <p:animEffect transition="in" filter="fade">
                                      <p:cBhvr>
                                        <p:cTn id="30" dur="500"/>
                                        <p:tgtEl>
                                          <p:spTgt spid="23"/>
                                        </p:tgtEl>
                                      </p:cBhvr>
                                    </p:animEffect>
                                  </p:childTnLst>
                                </p:cTn>
                              </p:par>
                            </p:childTnLst>
                          </p:cTn>
                        </p:par>
                        <p:par>
                          <p:cTn id="31" fill="hold">
                            <p:stCondLst>
                              <p:cond delay="2500"/>
                            </p:stCondLst>
                            <p:childTnLst>
                              <p:par>
                                <p:cTn id="32" presetID="55"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strVal val="#ppt_w*0.70"/>
                                          </p:val>
                                        </p:tav>
                                        <p:tav tm="100000">
                                          <p:val>
                                            <p:strVal val="#ppt_w"/>
                                          </p:val>
                                        </p:tav>
                                      </p:tavLst>
                                    </p:anim>
                                    <p:anim calcmode="lin" valueType="num">
                                      <p:cBhvr>
                                        <p:cTn id="35" dur="500" fill="hold"/>
                                        <p:tgtEl>
                                          <p:spTgt spid="24"/>
                                        </p:tgtEl>
                                        <p:attrNameLst>
                                          <p:attrName>ppt_h</p:attrName>
                                        </p:attrNameLst>
                                      </p:cBhvr>
                                      <p:tavLst>
                                        <p:tav tm="0">
                                          <p:val>
                                            <p:strVal val="#ppt_h"/>
                                          </p:val>
                                        </p:tav>
                                        <p:tav tm="100000">
                                          <p:val>
                                            <p:strVal val="#ppt_h"/>
                                          </p:val>
                                        </p:tav>
                                      </p:tavLst>
                                    </p:anim>
                                    <p:animEffect transition="in" filter="fade">
                                      <p:cBhvr>
                                        <p:cTn id="36" dur="500"/>
                                        <p:tgtEl>
                                          <p:spTgt spid="24"/>
                                        </p:tgtEl>
                                      </p:cBhvr>
                                    </p:animEffect>
                                  </p:childTnLst>
                                </p:cTn>
                              </p:par>
                            </p:childTnLst>
                          </p:cTn>
                        </p:par>
                        <p:par>
                          <p:cTn id="37" fill="hold">
                            <p:stCondLst>
                              <p:cond delay="3000"/>
                            </p:stCondLst>
                            <p:childTnLst>
                              <p:par>
                                <p:cTn id="38" presetID="55"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strVal val="#ppt_w*0.70"/>
                                          </p:val>
                                        </p:tav>
                                        <p:tav tm="100000">
                                          <p:val>
                                            <p:strVal val="#ppt_w"/>
                                          </p:val>
                                        </p:tav>
                                      </p:tavLst>
                                    </p:anim>
                                    <p:anim calcmode="lin" valueType="num">
                                      <p:cBhvr>
                                        <p:cTn id="41" dur="500" fill="hold"/>
                                        <p:tgtEl>
                                          <p:spTgt spid="25"/>
                                        </p:tgtEl>
                                        <p:attrNameLst>
                                          <p:attrName>ppt_h</p:attrName>
                                        </p:attrNameLst>
                                      </p:cBhvr>
                                      <p:tavLst>
                                        <p:tav tm="0">
                                          <p:val>
                                            <p:strVal val="#ppt_h"/>
                                          </p:val>
                                        </p:tav>
                                        <p:tav tm="100000">
                                          <p:val>
                                            <p:strVal val="#ppt_h"/>
                                          </p:val>
                                        </p:tav>
                                      </p:tavLst>
                                    </p:anim>
                                    <p:animEffect transition="in" filter="fade">
                                      <p:cBhvr>
                                        <p:cTn id="42" dur="500"/>
                                        <p:tgtEl>
                                          <p:spTgt spid="25"/>
                                        </p:tgtEl>
                                      </p:cBhvr>
                                    </p:animEffect>
                                  </p:childTnLst>
                                </p:cTn>
                              </p:par>
                            </p:childTnLst>
                          </p:cTn>
                        </p:par>
                        <p:par>
                          <p:cTn id="43" fill="hold">
                            <p:stCondLst>
                              <p:cond delay="3500"/>
                            </p:stCondLst>
                            <p:childTnLst>
                              <p:par>
                                <p:cTn id="44" presetID="55"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strVal val="#ppt_w*0.70"/>
                                          </p:val>
                                        </p:tav>
                                        <p:tav tm="100000">
                                          <p:val>
                                            <p:strVal val="#ppt_w"/>
                                          </p:val>
                                        </p:tav>
                                      </p:tavLst>
                                    </p:anim>
                                    <p:anim calcmode="lin" valueType="num">
                                      <p:cBhvr>
                                        <p:cTn id="47" dur="500" fill="hold"/>
                                        <p:tgtEl>
                                          <p:spTgt spid="26"/>
                                        </p:tgtEl>
                                        <p:attrNameLst>
                                          <p:attrName>ppt_h</p:attrName>
                                        </p:attrNameLst>
                                      </p:cBhvr>
                                      <p:tavLst>
                                        <p:tav tm="0">
                                          <p:val>
                                            <p:strVal val="#ppt_h"/>
                                          </p:val>
                                        </p:tav>
                                        <p:tav tm="100000">
                                          <p:val>
                                            <p:strVal val="#ppt_h"/>
                                          </p:val>
                                        </p:tav>
                                      </p:tavLst>
                                    </p:anim>
                                    <p:animEffect transition="in" filter="fade">
                                      <p:cBhvr>
                                        <p:cTn id="48" dur="500"/>
                                        <p:tgtEl>
                                          <p:spTgt spid="26"/>
                                        </p:tgtEl>
                                      </p:cBhvr>
                                    </p:animEffect>
                                  </p:childTnLst>
                                </p:cTn>
                              </p:par>
                            </p:childTnLst>
                          </p:cTn>
                        </p:par>
                        <p:par>
                          <p:cTn id="49" fill="hold">
                            <p:stCondLst>
                              <p:cond delay="4000"/>
                            </p:stCondLst>
                            <p:childTnLst>
                              <p:par>
                                <p:cTn id="50" presetID="55"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strVal val="#ppt_w*0.70"/>
                                          </p:val>
                                        </p:tav>
                                        <p:tav tm="100000">
                                          <p:val>
                                            <p:strVal val="#ppt_w"/>
                                          </p:val>
                                        </p:tav>
                                      </p:tavLst>
                                    </p:anim>
                                    <p:anim calcmode="lin" valueType="num">
                                      <p:cBhvr>
                                        <p:cTn id="53" dur="500" fill="hold"/>
                                        <p:tgtEl>
                                          <p:spTgt spid="27"/>
                                        </p:tgtEl>
                                        <p:attrNameLst>
                                          <p:attrName>ppt_h</p:attrName>
                                        </p:attrNameLst>
                                      </p:cBhvr>
                                      <p:tavLst>
                                        <p:tav tm="0">
                                          <p:val>
                                            <p:strVal val="#ppt_h"/>
                                          </p:val>
                                        </p:tav>
                                        <p:tav tm="100000">
                                          <p:val>
                                            <p:strVal val="#ppt_h"/>
                                          </p:val>
                                        </p:tav>
                                      </p:tavLst>
                                    </p:anim>
                                    <p:animEffect transition="in" filter="fade">
                                      <p:cBhvr>
                                        <p:cTn id="54" dur="500"/>
                                        <p:tgtEl>
                                          <p:spTgt spid="27"/>
                                        </p:tgtEl>
                                      </p:cBhvr>
                                    </p:animEffect>
                                  </p:childTnLst>
                                </p:cTn>
                              </p:par>
                            </p:childTnLst>
                          </p:cTn>
                        </p:par>
                        <p:par>
                          <p:cTn id="55" fill="hold">
                            <p:stCondLst>
                              <p:cond delay="4500"/>
                            </p:stCondLst>
                            <p:childTnLst>
                              <p:par>
                                <p:cTn id="56" presetID="55"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strVal val="#ppt_w*0.70"/>
                                          </p:val>
                                        </p:tav>
                                        <p:tav tm="100000">
                                          <p:val>
                                            <p:strVal val="#ppt_w"/>
                                          </p:val>
                                        </p:tav>
                                      </p:tavLst>
                                    </p:anim>
                                    <p:anim calcmode="lin" valueType="num">
                                      <p:cBhvr>
                                        <p:cTn id="59" dur="500" fill="hold"/>
                                        <p:tgtEl>
                                          <p:spTgt spid="28"/>
                                        </p:tgtEl>
                                        <p:attrNameLst>
                                          <p:attrName>ppt_h</p:attrName>
                                        </p:attrNameLst>
                                      </p:cBhvr>
                                      <p:tavLst>
                                        <p:tav tm="0">
                                          <p:val>
                                            <p:strVal val="#ppt_h"/>
                                          </p:val>
                                        </p:tav>
                                        <p:tav tm="100000">
                                          <p:val>
                                            <p:strVal val="#ppt_h"/>
                                          </p:val>
                                        </p:tav>
                                      </p:tavLst>
                                    </p:anim>
                                    <p:animEffect transition="in" filter="fade">
                                      <p:cBhvr>
                                        <p:cTn id="60" dur="500"/>
                                        <p:tgtEl>
                                          <p:spTgt spid="28"/>
                                        </p:tgtEl>
                                      </p:cBhvr>
                                    </p:animEffect>
                                  </p:childTnLst>
                                </p:cTn>
                              </p:par>
                            </p:childTnLst>
                          </p:cTn>
                        </p:par>
                        <p:par>
                          <p:cTn id="61" fill="hold">
                            <p:stCondLst>
                              <p:cond delay="5000"/>
                            </p:stCondLst>
                            <p:childTnLst>
                              <p:par>
                                <p:cTn id="62" presetID="55"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500" fill="hold"/>
                                        <p:tgtEl>
                                          <p:spTgt spid="29"/>
                                        </p:tgtEl>
                                        <p:attrNameLst>
                                          <p:attrName>ppt_w</p:attrName>
                                        </p:attrNameLst>
                                      </p:cBhvr>
                                      <p:tavLst>
                                        <p:tav tm="0">
                                          <p:val>
                                            <p:strVal val="#ppt_w*0.70"/>
                                          </p:val>
                                        </p:tav>
                                        <p:tav tm="100000">
                                          <p:val>
                                            <p:strVal val="#ppt_w"/>
                                          </p:val>
                                        </p:tav>
                                      </p:tavLst>
                                    </p:anim>
                                    <p:anim calcmode="lin" valueType="num">
                                      <p:cBhvr>
                                        <p:cTn id="65" dur="500" fill="hold"/>
                                        <p:tgtEl>
                                          <p:spTgt spid="29"/>
                                        </p:tgtEl>
                                        <p:attrNameLst>
                                          <p:attrName>ppt_h</p:attrName>
                                        </p:attrNameLst>
                                      </p:cBhvr>
                                      <p:tavLst>
                                        <p:tav tm="0">
                                          <p:val>
                                            <p:strVal val="#ppt_h"/>
                                          </p:val>
                                        </p:tav>
                                        <p:tav tm="100000">
                                          <p:val>
                                            <p:strVal val="#ppt_h"/>
                                          </p:val>
                                        </p:tav>
                                      </p:tavLst>
                                    </p:anim>
                                    <p:animEffect transition="in" filter="fade">
                                      <p:cBhvr>
                                        <p:cTn id="66" dur="500"/>
                                        <p:tgtEl>
                                          <p:spTgt spid="29"/>
                                        </p:tgtEl>
                                      </p:cBhvr>
                                    </p:animEffect>
                                  </p:childTnLst>
                                </p:cTn>
                              </p:par>
                            </p:childTnLst>
                          </p:cTn>
                        </p:par>
                        <p:par>
                          <p:cTn id="67" fill="hold">
                            <p:stCondLst>
                              <p:cond delay="5500"/>
                            </p:stCondLst>
                            <p:childTnLst>
                              <p:par>
                                <p:cTn id="68" presetID="55" presetClass="entr" presetSubtype="0" fill="hold" grpId="0" nodeType="after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strVal val="#ppt_w*0.70"/>
                                          </p:val>
                                        </p:tav>
                                        <p:tav tm="100000">
                                          <p:val>
                                            <p:strVal val="#ppt_w"/>
                                          </p:val>
                                        </p:tav>
                                      </p:tavLst>
                                    </p:anim>
                                    <p:anim calcmode="lin" valueType="num">
                                      <p:cBhvr>
                                        <p:cTn id="71" dur="500" fill="hold"/>
                                        <p:tgtEl>
                                          <p:spTgt spid="30"/>
                                        </p:tgtEl>
                                        <p:attrNameLst>
                                          <p:attrName>ppt_h</p:attrName>
                                        </p:attrNameLst>
                                      </p:cBhvr>
                                      <p:tavLst>
                                        <p:tav tm="0">
                                          <p:val>
                                            <p:strVal val="#ppt_h"/>
                                          </p:val>
                                        </p:tav>
                                        <p:tav tm="100000">
                                          <p:val>
                                            <p:strVal val="#ppt_h"/>
                                          </p:val>
                                        </p:tav>
                                      </p:tavLst>
                                    </p:anim>
                                    <p:animEffect transition="in" filter="fade">
                                      <p:cBhvr>
                                        <p:cTn id="72" dur="500"/>
                                        <p:tgtEl>
                                          <p:spTgt spid="30"/>
                                        </p:tgtEl>
                                      </p:cBhvr>
                                    </p:animEffect>
                                  </p:childTnLst>
                                </p:cTn>
                              </p:par>
                            </p:childTnLst>
                          </p:cTn>
                        </p:par>
                        <p:par>
                          <p:cTn id="73" fill="hold">
                            <p:stCondLst>
                              <p:cond delay="6000"/>
                            </p:stCondLst>
                            <p:childTnLst>
                              <p:par>
                                <p:cTn id="74" presetID="55" presetClass="entr" presetSubtype="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strVal val="#ppt_w*0.70"/>
                                          </p:val>
                                        </p:tav>
                                        <p:tav tm="100000">
                                          <p:val>
                                            <p:strVal val="#ppt_w"/>
                                          </p:val>
                                        </p:tav>
                                      </p:tavLst>
                                    </p:anim>
                                    <p:anim calcmode="lin" valueType="num">
                                      <p:cBhvr>
                                        <p:cTn id="77" dur="500" fill="hold"/>
                                        <p:tgtEl>
                                          <p:spTgt spid="31"/>
                                        </p:tgtEl>
                                        <p:attrNameLst>
                                          <p:attrName>ppt_h</p:attrName>
                                        </p:attrNameLst>
                                      </p:cBhvr>
                                      <p:tavLst>
                                        <p:tav tm="0">
                                          <p:val>
                                            <p:strVal val="#ppt_h"/>
                                          </p:val>
                                        </p:tav>
                                        <p:tav tm="100000">
                                          <p:val>
                                            <p:strVal val="#ppt_h"/>
                                          </p:val>
                                        </p:tav>
                                      </p:tavLst>
                                    </p:anim>
                                    <p:animEffect transition="in" filter="fade">
                                      <p:cBhvr>
                                        <p:cTn id="78" dur="500"/>
                                        <p:tgtEl>
                                          <p:spTgt spid="31"/>
                                        </p:tgtEl>
                                      </p:cBhvr>
                                    </p:animEffect>
                                  </p:childTnLst>
                                </p:cTn>
                              </p:par>
                            </p:childTnLst>
                          </p:cTn>
                        </p:par>
                        <p:par>
                          <p:cTn id="79" fill="hold">
                            <p:stCondLst>
                              <p:cond delay="6500"/>
                            </p:stCondLst>
                            <p:childTnLst>
                              <p:par>
                                <p:cTn id="80" presetID="55"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strVal val="#ppt_w*0.70"/>
                                          </p:val>
                                        </p:tav>
                                        <p:tav tm="100000">
                                          <p:val>
                                            <p:strVal val="#ppt_w"/>
                                          </p:val>
                                        </p:tav>
                                      </p:tavLst>
                                    </p:anim>
                                    <p:anim calcmode="lin" valueType="num">
                                      <p:cBhvr>
                                        <p:cTn id="83" dur="500" fill="hold"/>
                                        <p:tgtEl>
                                          <p:spTgt spid="32"/>
                                        </p:tgtEl>
                                        <p:attrNameLst>
                                          <p:attrName>ppt_h</p:attrName>
                                        </p:attrNameLst>
                                      </p:cBhvr>
                                      <p:tavLst>
                                        <p:tav tm="0">
                                          <p:val>
                                            <p:strVal val="#ppt_h"/>
                                          </p:val>
                                        </p:tav>
                                        <p:tav tm="100000">
                                          <p:val>
                                            <p:strVal val="#ppt_h"/>
                                          </p:val>
                                        </p:tav>
                                      </p:tavLst>
                                    </p:anim>
                                    <p:animEffect transition="in" filter="fade">
                                      <p:cBhvr>
                                        <p:cTn id="84" dur="500"/>
                                        <p:tgtEl>
                                          <p:spTgt spid="32"/>
                                        </p:tgtEl>
                                      </p:cBhvr>
                                    </p:animEffect>
                                  </p:childTnLst>
                                </p:cTn>
                              </p:par>
                            </p:childTnLst>
                          </p:cTn>
                        </p:par>
                        <p:par>
                          <p:cTn id="85" fill="hold">
                            <p:stCondLst>
                              <p:cond delay="7000"/>
                            </p:stCondLst>
                            <p:childTnLst>
                              <p:par>
                                <p:cTn id="86" presetID="55" presetClass="entr" presetSubtype="0" fill="hold" grpId="0" nodeType="after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strVal val="#ppt_w*0.70"/>
                                          </p:val>
                                        </p:tav>
                                        <p:tav tm="100000">
                                          <p:val>
                                            <p:strVal val="#ppt_w"/>
                                          </p:val>
                                        </p:tav>
                                      </p:tavLst>
                                    </p:anim>
                                    <p:anim calcmode="lin" valueType="num">
                                      <p:cBhvr>
                                        <p:cTn id="89" dur="500" fill="hold"/>
                                        <p:tgtEl>
                                          <p:spTgt spid="33"/>
                                        </p:tgtEl>
                                        <p:attrNameLst>
                                          <p:attrName>ppt_h</p:attrName>
                                        </p:attrNameLst>
                                      </p:cBhvr>
                                      <p:tavLst>
                                        <p:tav tm="0">
                                          <p:val>
                                            <p:strVal val="#ppt_h"/>
                                          </p:val>
                                        </p:tav>
                                        <p:tav tm="100000">
                                          <p:val>
                                            <p:strVal val="#ppt_h"/>
                                          </p:val>
                                        </p:tav>
                                      </p:tavLst>
                                    </p:anim>
                                    <p:animEffect transition="in" filter="fade">
                                      <p:cBhvr>
                                        <p:cTn id="90" dur="500"/>
                                        <p:tgtEl>
                                          <p:spTgt spid="33"/>
                                        </p:tgtEl>
                                      </p:cBhvr>
                                    </p:animEffect>
                                  </p:childTnLst>
                                </p:cTn>
                              </p:par>
                            </p:childTnLst>
                          </p:cTn>
                        </p:par>
                        <p:par>
                          <p:cTn id="91" fill="hold">
                            <p:stCondLst>
                              <p:cond delay="7500"/>
                            </p:stCondLst>
                            <p:childTnLst>
                              <p:par>
                                <p:cTn id="92" presetID="55" presetClass="entr" presetSubtype="0" fill="hold" grpId="0" nodeType="afterEffect">
                                  <p:stCondLst>
                                    <p:cond delay="0"/>
                                  </p:stCondLst>
                                  <p:childTnLst>
                                    <p:set>
                                      <p:cBhvr>
                                        <p:cTn id="93" dur="1" fill="hold">
                                          <p:stCondLst>
                                            <p:cond delay="0"/>
                                          </p:stCondLst>
                                        </p:cTn>
                                        <p:tgtEl>
                                          <p:spTgt spid="34"/>
                                        </p:tgtEl>
                                        <p:attrNameLst>
                                          <p:attrName>style.visibility</p:attrName>
                                        </p:attrNameLst>
                                      </p:cBhvr>
                                      <p:to>
                                        <p:strVal val="visible"/>
                                      </p:to>
                                    </p:set>
                                    <p:anim calcmode="lin" valueType="num">
                                      <p:cBhvr>
                                        <p:cTn id="94" dur="500" fill="hold"/>
                                        <p:tgtEl>
                                          <p:spTgt spid="34"/>
                                        </p:tgtEl>
                                        <p:attrNameLst>
                                          <p:attrName>ppt_w</p:attrName>
                                        </p:attrNameLst>
                                      </p:cBhvr>
                                      <p:tavLst>
                                        <p:tav tm="0">
                                          <p:val>
                                            <p:strVal val="#ppt_w*0.70"/>
                                          </p:val>
                                        </p:tav>
                                        <p:tav tm="100000">
                                          <p:val>
                                            <p:strVal val="#ppt_w"/>
                                          </p:val>
                                        </p:tav>
                                      </p:tavLst>
                                    </p:anim>
                                    <p:anim calcmode="lin" valueType="num">
                                      <p:cBhvr>
                                        <p:cTn id="95" dur="500" fill="hold"/>
                                        <p:tgtEl>
                                          <p:spTgt spid="34"/>
                                        </p:tgtEl>
                                        <p:attrNameLst>
                                          <p:attrName>ppt_h</p:attrName>
                                        </p:attrNameLst>
                                      </p:cBhvr>
                                      <p:tavLst>
                                        <p:tav tm="0">
                                          <p:val>
                                            <p:strVal val="#ppt_h"/>
                                          </p:val>
                                        </p:tav>
                                        <p:tav tm="100000">
                                          <p:val>
                                            <p:strVal val="#ppt_h"/>
                                          </p:val>
                                        </p:tav>
                                      </p:tavLst>
                                    </p:anim>
                                    <p:animEffect transition="in" filter="fade">
                                      <p:cBhvr>
                                        <p:cTn id="96" dur="500"/>
                                        <p:tgtEl>
                                          <p:spTgt spid="34"/>
                                        </p:tgtEl>
                                      </p:cBhvr>
                                    </p:animEffect>
                                  </p:childTnLst>
                                </p:cTn>
                              </p:par>
                            </p:childTnLst>
                          </p:cTn>
                        </p:par>
                        <p:par>
                          <p:cTn id="97" fill="hold">
                            <p:stCondLst>
                              <p:cond delay="8000"/>
                            </p:stCondLst>
                            <p:childTnLst>
                              <p:par>
                                <p:cTn id="98" presetID="8" presetClass="entr" presetSubtype="32" fill="hold" nodeType="after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out)">
                                      <p:cBhvr>
                                        <p:cTn id="100"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 numSld="100" showWhenStopped="0">
                <p:cTn id="101"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5"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4" cstate="print"/>
          <a:stretch>
            <a:fillRect/>
          </a:stretch>
        </p:blipFill>
        <p:spPr>
          <a:xfrm>
            <a:off x="0" y="-1"/>
            <a:ext cx="9144000" cy="6858000"/>
          </a:xfrm>
          <a:prstGeom prst="rect">
            <a:avLst/>
          </a:prstGeom>
        </p:spPr>
      </p:pic>
    </p:spTree>
    <p:custDataLst>
      <p:tags r:id="rId1"/>
    </p:custDataLst>
  </p:cSld>
  <p:clrMapOvr>
    <a:masterClrMapping/>
  </p:clrMapOvr>
  <p:transition spd="slow" advTm="4378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0"/>
            <a:ext cx="9144000" cy="6858000"/>
          </a:xfrm>
          <a:prstGeom prst="rect">
            <a:avLst/>
          </a:prstGeom>
        </p:spPr>
      </p:pic>
      <p:pic>
        <p:nvPicPr>
          <p:cNvPr id="4" name="Afbeelding 3" descr="prod. electricit.png"/>
          <p:cNvPicPr>
            <a:picLocks noChangeAspect="1"/>
          </p:cNvPicPr>
          <p:nvPr/>
        </p:nvPicPr>
        <p:blipFill>
          <a:blip r:embed="rId4" cstate="screen"/>
          <a:stretch>
            <a:fillRect/>
          </a:stretch>
        </p:blipFill>
        <p:spPr>
          <a:xfrm>
            <a:off x="-81956" y="1587"/>
            <a:ext cx="9225956" cy="6856413"/>
          </a:xfrm>
          <a:prstGeom prst="rect">
            <a:avLst/>
          </a:prstGeom>
        </p:spPr>
      </p:pic>
      <p:pic>
        <p:nvPicPr>
          <p:cNvPr id="5" name="Afbeelding 4" descr="concentrating-solar-power.jpg"/>
          <p:cNvPicPr>
            <a:picLocks noChangeAspect="1"/>
          </p:cNvPicPr>
          <p:nvPr/>
        </p:nvPicPr>
        <p:blipFill>
          <a:blip r:embed="rId5" cstate="print"/>
          <a:stretch>
            <a:fillRect/>
          </a:stretch>
        </p:blipFill>
        <p:spPr>
          <a:xfrm>
            <a:off x="571472" y="844020"/>
            <a:ext cx="8072494" cy="5118459"/>
          </a:xfrm>
          <a:prstGeom prst="rect">
            <a:avLst/>
          </a:prstGeom>
          <a:effectLst>
            <a:softEdge rad="317500"/>
          </a:effectLst>
        </p:spPr>
      </p:pic>
    </p:spTree>
  </p:cSld>
  <p:clrMapOvr>
    <a:masterClrMapping/>
  </p:clrMapOvr>
  <p:transition spd="slow" advTm="5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par>
                                <p:cTn id="13" presetID="10" presetClass="exit" presetSubtype="0" fill="hold" nodeType="withEffect">
                                  <p:stCondLst>
                                    <p:cond delay="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lant.jpg"/>
          <p:cNvPicPr>
            <a:picLocks noChangeAspect="1"/>
          </p:cNvPicPr>
          <p:nvPr/>
        </p:nvPicPr>
        <p:blipFill>
          <a:blip r:embed="rId3" cstate="print"/>
          <a:stretch>
            <a:fillRect/>
          </a:stretch>
        </p:blipFill>
        <p:spPr>
          <a:xfrm>
            <a:off x="285986" y="445234"/>
            <a:ext cx="8858014" cy="5912724"/>
          </a:xfrm>
          <a:prstGeom prst="rect">
            <a:avLst/>
          </a:prstGeom>
        </p:spPr>
      </p:pic>
    </p:spTree>
  </p:cSld>
  <p:clrMapOvr>
    <a:masterClrMapping/>
  </p:clrMapOvr>
  <p:transition spd="slow" advTm="17700">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00-04 untitled.bmp"/>
          <p:cNvPicPr>
            <a:picLocks noChangeAspect="1"/>
          </p:cNvPicPr>
          <p:nvPr/>
        </p:nvPicPr>
        <p:blipFill>
          <a:blip r:embed="rId3" cstate="print"/>
          <a:stretch>
            <a:fillRect/>
          </a:stretch>
        </p:blipFill>
        <p:spPr>
          <a:xfrm>
            <a:off x="0" y="1142984"/>
            <a:ext cx="9144000" cy="4597400"/>
          </a:xfrm>
          <a:prstGeom prst="rect">
            <a:avLst/>
          </a:prstGeom>
        </p:spPr>
      </p:pic>
      <p:pic>
        <p:nvPicPr>
          <p:cNvPr id="4" name="Afbeelding 3" descr="DRAW0002..png"/>
          <p:cNvPicPr>
            <a:picLocks noChangeAspect="1"/>
          </p:cNvPicPr>
          <p:nvPr/>
        </p:nvPicPr>
        <p:blipFill>
          <a:blip r:embed="rId4" cstate="print"/>
          <a:stretch>
            <a:fillRect/>
          </a:stretch>
        </p:blipFill>
        <p:spPr>
          <a:xfrm>
            <a:off x="3952068" y="1657798"/>
            <a:ext cx="216142" cy="126000"/>
          </a:xfrm>
          <a:prstGeom prst="rect">
            <a:avLst/>
          </a:prstGeom>
        </p:spPr>
      </p:pic>
    </p:spTree>
  </p:cSld>
  <p:clrMapOvr>
    <a:masterClrMapping/>
  </p:clrMapOvr>
  <p:transition spd="slow" advTm="142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5000"/>
                            </p:stCondLst>
                            <p:childTnLst>
                              <p:par>
                                <p:cTn id="9" presetID="0" presetClass="path" presetSubtype="0" accel="50000" decel="50000" fill="hold" nodeType="afterEffect">
                                  <p:stCondLst>
                                    <p:cond delay="3000"/>
                                  </p:stCondLst>
                                  <p:childTnLst>
                                    <p:animMotion origin="layout" path="M 2.5E-6 -2.19653E-6 L 0.05 0.14451 " pathEditMode="relative" rAng="0" ptsTypes="AA">
                                      <p:cBhvr>
                                        <p:cTn id="10" dur="2000" fill="hold"/>
                                        <p:tgtEl>
                                          <p:spTgt spid="4"/>
                                        </p:tgtEl>
                                        <p:attrNameLst>
                                          <p:attrName>ppt_x</p:attrName>
                                          <p:attrName>ppt_y</p:attrName>
                                        </p:attrNameLst>
                                      </p:cBhvr>
                                      <p:rCtr x="25"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1"/>
            <a:ext cx="9144000" cy="6858000"/>
          </a:xfrm>
          <a:prstGeom prst="rect">
            <a:avLst/>
          </a:prstGeom>
        </p:spPr>
      </p:pic>
      <p:pic>
        <p:nvPicPr>
          <p:cNvPr id="4" name="Afbeelding 3" descr="winn. water.png"/>
          <p:cNvPicPr>
            <a:picLocks noChangeAspect="1"/>
          </p:cNvPicPr>
          <p:nvPr/>
        </p:nvPicPr>
        <p:blipFill>
          <a:blip r:embed="rId4" cstate="screen"/>
          <a:stretch>
            <a:fillRect/>
          </a:stretch>
        </p:blipFill>
        <p:spPr>
          <a:xfrm>
            <a:off x="-94281" y="0"/>
            <a:ext cx="9238281" cy="6857999"/>
          </a:xfrm>
          <a:prstGeom prst="rect">
            <a:avLst/>
          </a:prstGeom>
        </p:spPr>
      </p:pic>
      <p:grpSp>
        <p:nvGrpSpPr>
          <p:cNvPr id="5" name="Groep 4"/>
          <p:cNvGrpSpPr/>
          <p:nvPr/>
        </p:nvGrpSpPr>
        <p:grpSpPr>
          <a:xfrm>
            <a:off x="-6858080" y="1357298"/>
            <a:ext cx="6286544" cy="4113067"/>
            <a:chOff x="357157" y="1071546"/>
            <a:chExt cx="8298299" cy="5429288"/>
          </a:xfrm>
          <a:effectLst/>
        </p:grpSpPr>
        <p:pic>
          <p:nvPicPr>
            <p:cNvPr id="6" name="Afbeelding 5" descr="SCHEMATISCH!.jpg"/>
            <p:cNvPicPr>
              <a:picLocks noChangeAspect="1"/>
            </p:cNvPicPr>
            <p:nvPr/>
          </p:nvPicPr>
          <p:blipFill>
            <a:blip r:embed="rId5" cstate="print"/>
            <a:stretch>
              <a:fillRect/>
            </a:stretch>
          </p:blipFill>
          <p:spPr>
            <a:xfrm>
              <a:off x="357157" y="1071546"/>
              <a:ext cx="7323227" cy="5429288"/>
            </a:xfrm>
            <a:prstGeom prst="rect">
              <a:avLst/>
            </a:prstGeom>
          </p:spPr>
        </p:pic>
        <p:pic>
          <p:nvPicPr>
            <p:cNvPr id="7" name="Afbeelding 6" descr="MSF - bewerkt.PNG"/>
            <p:cNvPicPr>
              <a:picLocks noChangeAspect="1"/>
            </p:cNvPicPr>
            <p:nvPr/>
          </p:nvPicPr>
          <p:blipFill>
            <a:blip r:embed="rId6" cstate="print"/>
            <a:stretch>
              <a:fillRect/>
            </a:stretch>
          </p:blipFill>
          <p:spPr>
            <a:xfrm>
              <a:off x="357158" y="1071546"/>
              <a:ext cx="8298298" cy="5429288"/>
            </a:xfrm>
            <a:prstGeom prst="rect">
              <a:avLst/>
            </a:prstGeom>
          </p:spPr>
        </p:pic>
      </p:grpSp>
      <p:pic>
        <p:nvPicPr>
          <p:cNvPr id="2050" name="Picture 2" descr="C:\Users\Frans\Desktop\Ontziltingsinstallatie - Desalinisation plant\im_106.jpg"/>
          <p:cNvPicPr>
            <a:picLocks noChangeAspect="1" noChangeArrowheads="1"/>
          </p:cNvPicPr>
          <p:nvPr/>
        </p:nvPicPr>
        <p:blipFill>
          <a:blip r:embed="rId7" cstate="print"/>
          <a:srcRect/>
          <a:stretch>
            <a:fillRect/>
          </a:stretch>
        </p:blipFill>
        <p:spPr bwMode="auto">
          <a:xfrm>
            <a:off x="468313" y="2357430"/>
            <a:ext cx="4991100" cy="2428875"/>
          </a:xfrm>
          <a:prstGeom prst="rect">
            <a:avLst/>
          </a:prstGeom>
          <a:noFill/>
          <a:effectLst>
            <a:softEdge rad="317500"/>
          </a:effectLst>
        </p:spPr>
      </p:pic>
    </p:spTree>
  </p:cSld>
  <p:clrMapOvr>
    <a:masterClrMapping/>
  </p:clrMapOvr>
  <p:transition spd="slow" advTm="78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out)">
                                      <p:cBhvr>
                                        <p:cTn id="12" dur="2000"/>
                                        <p:tgtEl>
                                          <p:spTgt spid="2050"/>
                                        </p:tgtEl>
                                      </p:cBhvr>
                                    </p:animEffect>
                                  </p:childTnLst>
                                </p:cTn>
                              </p:par>
                              <p:par>
                                <p:cTn id="13" presetID="10" presetClass="exit" presetSubtype="0" fill="hold" nodeType="withEffect">
                                  <p:stCondLst>
                                    <p:cond delay="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1"/>
            <a:ext cx="9144000" cy="6858000"/>
          </a:xfrm>
          <a:prstGeom prst="rect">
            <a:avLst/>
          </a:prstGeom>
        </p:spPr>
      </p:pic>
      <p:pic>
        <p:nvPicPr>
          <p:cNvPr id="4" name="Afbeelding 3" descr="biobrandst.PNG"/>
          <p:cNvPicPr>
            <a:picLocks noChangeAspect="1"/>
          </p:cNvPicPr>
          <p:nvPr/>
        </p:nvPicPr>
        <p:blipFill>
          <a:blip r:embed="rId4" cstate="screen"/>
          <a:stretch>
            <a:fillRect/>
          </a:stretch>
        </p:blipFill>
        <p:spPr>
          <a:xfrm>
            <a:off x="0" y="1"/>
            <a:ext cx="9144001" cy="6857999"/>
          </a:xfrm>
          <a:prstGeom prst="rect">
            <a:avLst/>
          </a:prstGeom>
        </p:spPr>
      </p:pic>
      <p:pic>
        <p:nvPicPr>
          <p:cNvPr id="5" name="Afbeelding 4" descr="algae-biodiesel-bioreactor.jpg"/>
          <p:cNvPicPr>
            <a:picLocks noChangeAspect="1"/>
          </p:cNvPicPr>
          <p:nvPr/>
        </p:nvPicPr>
        <p:blipFill>
          <a:blip r:embed="rId5" cstate="print"/>
          <a:stretch>
            <a:fillRect/>
          </a:stretch>
        </p:blipFill>
        <p:spPr>
          <a:xfrm>
            <a:off x="1643042" y="260350"/>
            <a:ext cx="7223705" cy="4668319"/>
          </a:xfrm>
          <a:prstGeom prst="rect">
            <a:avLst/>
          </a:prstGeom>
          <a:effectLst>
            <a:softEdge rad="317500"/>
          </a:effectLst>
        </p:spPr>
      </p:pic>
    </p:spTree>
  </p:cSld>
  <p:clrMapOvr>
    <a:masterClrMapping/>
  </p:clrMapOvr>
  <p:transition spd="slow" advTm="82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par>
                                <p:cTn id="13" presetID="10" presetClass="exit" presetSubtype="0" fill="hold" nodeType="withEffect">
                                  <p:stCondLst>
                                    <p:cond delay="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tanker-113.jpg"/>
          <p:cNvPicPr>
            <a:picLocks noChangeAspect="1"/>
          </p:cNvPicPr>
          <p:nvPr/>
        </p:nvPicPr>
        <p:blipFill>
          <a:blip r:embed="rId3" cstate="screen"/>
          <a:stretch>
            <a:fillRect/>
          </a:stretch>
        </p:blipFill>
        <p:spPr>
          <a:xfrm>
            <a:off x="4695807" y="2764344"/>
            <a:ext cx="3929090" cy="2003837"/>
          </a:xfrm>
          <a:prstGeom prst="rect">
            <a:avLst/>
          </a:prstGeom>
          <a:effectLst>
            <a:softEdge rad="317500"/>
          </a:effectLst>
        </p:spPr>
      </p:pic>
      <p:pic>
        <p:nvPicPr>
          <p:cNvPr id="3" name="Afbeelding 2" descr="488159261_54b5381f54_o.jpg"/>
          <p:cNvPicPr>
            <a:picLocks noChangeAspect="1"/>
          </p:cNvPicPr>
          <p:nvPr/>
        </p:nvPicPr>
        <p:blipFill>
          <a:blip r:embed="rId4" cstate="screen"/>
          <a:stretch>
            <a:fillRect/>
          </a:stretch>
        </p:blipFill>
        <p:spPr>
          <a:xfrm>
            <a:off x="1485891" y="285728"/>
            <a:ext cx="6431944" cy="2764368"/>
          </a:xfrm>
          <a:prstGeom prst="rect">
            <a:avLst/>
          </a:prstGeom>
          <a:effectLst>
            <a:softEdge rad="635000"/>
          </a:effectLst>
        </p:spPr>
      </p:pic>
      <p:pic>
        <p:nvPicPr>
          <p:cNvPr id="5" name="Afbeelding 4" descr="EC700C_Specification_566x228.jpg"/>
          <p:cNvPicPr>
            <a:picLocks noChangeAspect="1"/>
          </p:cNvPicPr>
          <p:nvPr/>
        </p:nvPicPr>
        <p:blipFill>
          <a:blip r:embed="rId5" cstate="screen"/>
          <a:stretch>
            <a:fillRect/>
          </a:stretch>
        </p:blipFill>
        <p:spPr>
          <a:xfrm>
            <a:off x="1266783" y="2835782"/>
            <a:ext cx="3195641" cy="1863183"/>
          </a:xfrm>
          <a:prstGeom prst="rect">
            <a:avLst/>
          </a:prstGeom>
          <a:effectLst>
            <a:softEdge rad="317500"/>
          </a:effectLst>
        </p:spPr>
      </p:pic>
      <p:pic>
        <p:nvPicPr>
          <p:cNvPr id="8" name="Afbeelding 7" descr="E2006_1030.jpg"/>
          <p:cNvPicPr>
            <a:picLocks noChangeAspect="1"/>
          </p:cNvPicPr>
          <p:nvPr/>
        </p:nvPicPr>
        <p:blipFill>
          <a:blip r:embed="rId6" cstate="screen"/>
          <a:stretch>
            <a:fillRect/>
          </a:stretch>
        </p:blipFill>
        <p:spPr>
          <a:xfrm flipH="1">
            <a:off x="500034" y="4836056"/>
            <a:ext cx="2695575" cy="1428750"/>
          </a:xfrm>
          <a:prstGeom prst="rect">
            <a:avLst/>
          </a:prstGeom>
          <a:effectLst>
            <a:softEdge rad="317500"/>
          </a:effectLst>
        </p:spPr>
      </p:pic>
      <p:pic>
        <p:nvPicPr>
          <p:cNvPr id="9" name="Afbeelding 8" descr="455580_458x254.jpg"/>
          <p:cNvPicPr>
            <a:picLocks noChangeAspect="1"/>
          </p:cNvPicPr>
          <p:nvPr/>
        </p:nvPicPr>
        <p:blipFill>
          <a:blip r:embed="rId7" cstate="print"/>
          <a:stretch>
            <a:fillRect/>
          </a:stretch>
        </p:blipFill>
        <p:spPr>
          <a:xfrm>
            <a:off x="3409923" y="4836046"/>
            <a:ext cx="2571768" cy="1426264"/>
          </a:xfrm>
          <a:prstGeom prst="rect">
            <a:avLst/>
          </a:prstGeom>
          <a:effectLst>
            <a:softEdge rad="127000"/>
          </a:effectLst>
        </p:spPr>
      </p:pic>
      <p:pic>
        <p:nvPicPr>
          <p:cNvPr id="10" name="Afbeelding 9" descr="20070196.jpg"/>
          <p:cNvPicPr>
            <a:picLocks noChangeAspect="1"/>
          </p:cNvPicPr>
          <p:nvPr/>
        </p:nvPicPr>
        <p:blipFill>
          <a:blip r:embed="rId8" cstate="print"/>
          <a:stretch>
            <a:fillRect/>
          </a:stretch>
        </p:blipFill>
        <p:spPr>
          <a:xfrm flipH="1">
            <a:off x="6338881" y="4693170"/>
            <a:ext cx="2286016" cy="1714512"/>
          </a:xfrm>
          <a:prstGeom prst="rect">
            <a:avLst/>
          </a:prstGeom>
          <a:effectLst>
            <a:softEdge rad="127000"/>
          </a:effectLst>
        </p:spPr>
      </p:pic>
      <p:pic>
        <p:nvPicPr>
          <p:cNvPr id="1026" name="Picture 2" descr="Blended-Wing-Body aircraft"/>
          <p:cNvPicPr>
            <a:picLocks noChangeAspect="1" noChangeArrowheads="1"/>
          </p:cNvPicPr>
          <p:nvPr/>
        </p:nvPicPr>
        <p:blipFill>
          <a:blip r:embed="rId9" cstate="print"/>
          <a:srcRect/>
          <a:stretch>
            <a:fillRect/>
          </a:stretch>
        </p:blipFill>
        <p:spPr bwMode="auto">
          <a:xfrm>
            <a:off x="11058583" y="-24"/>
            <a:ext cx="3995734" cy="2666645"/>
          </a:xfrm>
          <a:prstGeom prst="rect">
            <a:avLst/>
          </a:prstGeom>
          <a:noFill/>
          <a:ln w="9525">
            <a:noFill/>
            <a:miter lim="800000"/>
            <a:headEnd/>
            <a:tailEnd/>
          </a:ln>
          <a:effectLst>
            <a:softEdge rad="63500"/>
          </a:effectLst>
        </p:spPr>
      </p:pic>
    </p:spTree>
  </p:cSld>
  <p:clrMapOvr>
    <a:masterClrMapping/>
  </p:clrMapOvr>
  <p:transition spd="slow" advTm="10210">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1"/>
            <a:ext cx="9144000" cy="6858000"/>
          </a:xfrm>
          <a:prstGeom prst="rect">
            <a:avLst/>
          </a:prstGeom>
        </p:spPr>
      </p:pic>
      <p:pic>
        <p:nvPicPr>
          <p:cNvPr id="4" name="Afbeelding 3" descr="landb.PNG"/>
          <p:cNvPicPr>
            <a:picLocks noChangeAspect="1"/>
          </p:cNvPicPr>
          <p:nvPr/>
        </p:nvPicPr>
        <p:blipFill>
          <a:blip r:embed="rId4" cstate="screen"/>
          <a:stretch>
            <a:fillRect/>
          </a:stretch>
        </p:blipFill>
        <p:spPr>
          <a:xfrm>
            <a:off x="-66443" y="1"/>
            <a:ext cx="9210443" cy="6857999"/>
          </a:xfrm>
          <a:prstGeom prst="rect">
            <a:avLst/>
          </a:prstGeom>
        </p:spPr>
      </p:pic>
      <p:pic>
        <p:nvPicPr>
          <p:cNvPr id="6" name="Afbeelding 5" descr="Teelt van knoflook.jpg"/>
          <p:cNvPicPr>
            <a:picLocks noChangeAspect="1"/>
          </p:cNvPicPr>
          <p:nvPr/>
        </p:nvPicPr>
        <p:blipFill>
          <a:blip r:embed="rId5" cstate="print"/>
          <a:stretch>
            <a:fillRect/>
          </a:stretch>
        </p:blipFill>
        <p:spPr>
          <a:xfrm>
            <a:off x="4238056" y="1357298"/>
            <a:ext cx="4905944" cy="3234289"/>
          </a:xfrm>
          <a:prstGeom prst="rect">
            <a:avLst/>
          </a:prstGeom>
          <a:effectLst>
            <a:softEdge rad="635000"/>
          </a:effectLst>
        </p:spPr>
      </p:pic>
      <p:pic>
        <p:nvPicPr>
          <p:cNvPr id="7" name="Afbeelding 6" descr="Daouia farm - Algerije.jpg"/>
          <p:cNvPicPr>
            <a:picLocks noChangeAspect="1"/>
          </p:cNvPicPr>
          <p:nvPr/>
        </p:nvPicPr>
        <p:blipFill>
          <a:blip r:embed="rId6" cstate="print"/>
          <a:stretch>
            <a:fillRect/>
          </a:stretch>
        </p:blipFill>
        <p:spPr>
          <a:xfrm>
            <a:off x="0" y="357166"/>
            <a:ext cx="4451137" cy="3000396"/>
          </a:xfrm>
          <a:prstGeom prst="rect">
            <a:avLst/>
          </a:prstGeom>
          <a:effectLst>
            <a:softEdge rad="635000"/>
          </a:effectLst>
        </p:spPr>
      </p:pic>
    </p:spTree>
  </p:cSld>
  <p:clrMapOvr>
    <a:masterClrMapping/>
  </p:clrMapOvr>
  <p:transition spd="slow" advTm="109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out)">
                                      <p:cBhvr>
                                        <p:cTn id="15" dur="2000"/>
                                        <p:tgtEl>
                                          <p:spTgt spid="7"/>
                                        </p:tgtEl>
                                      </p:cBhvr>
                                    </p:animEffect>
                                  </p:childTnLst>
                                </p:cTn>
                              </p:par>
                              <p:par>
                                <p:cTn id="16" presetID="10" presetClass="exit" presetSubtype="0" fill="hold" nodeType="withEffect">
                                  <p:stCondLst>
                                    <p:cond delay="0"/>
                                  </p:stCondLst>
                                  <p:childTnLst>
                                    <p:animEffect transition="out" filter="fade">
                                      <p:cBhvr>
                                        <p:cTn id="17" dur="2000"/>
                                        <p:tgtEl>
                                          <p:spTgt spid="4"/>
                                        </p:tgtEl>
                                      </p:cBhvr>
                                    </p:animEffect>
                                    <p:set>
                                      <p:cBhvr>
                                        <p:cTn id="18"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Bloemen onder Fresnel.jpg"/>
          <p:cNvPicPr>
            <a:picLocks noChangeAspect="1"/>
          </p:cNvPicPr>
          <p:nvPr/>
        </p:nvPicPr>
        <p:blipFill>
          <a:blip r:embed="rId3" cstate="print"/>
          <a:stretch>
            <a:fillRect/>
          </a:stretch>
        </p:blipFill>
        <p:spPr>
          <a:xfrm>
            <a:off x="1357290" y="162335"/>
            <a:ext cx="6286544" cy="6572296"/>
          </a:xfrm>
          <a:prstGeom prst="rect">
            <a:avLst/>
          </a:prstGeom>
        </p:spPr>
      </p:pic>
      <p:grpSp>
        <p:nvGrpSpPr>
          <p:cNvPr id="4" name="Groep 3"/>
          <p:cNvGrpSpPr/>
          <p:nvPr/>
        </p:nvGrpSpPr>
        <p:grpSpPr>
          <a:xfrm>
            <a:off x="214282" y="142852"/>
            <a:ext cx="8715436" cy="6524648"/>
            <a:chOff x="214282" y="142852"/>
            <a:chExt cx="8715436" cy="6524648"/>
          </a:xfrm>
        </p:grpSpPr>
        <p:pic>
          <p:nvPicPr>
            <p:cNvPr id="5" name="Picture 2" descr="http://www.aquaterranova.nl/images/EcoFuturaGroot.png"/>
            <p:cNvPicPr>
              <a:picLocks noChangeAspect="1" noChangeArrowheads="1"/>
            </p:cNvPicPr>
            <p:nvPr/>
          </p:nvPicPr>
          <p:blipFill>
            <a:blip r:embed="rId4" cstate="print"/>
            <a:srcRect/>
            <a:stretch>
              <a:fillRect/>
            </a:stretch>
          </p:blipFill>
          <p:spPr bwMode="auto">
            <a:xfrm>
              <a:off x="214282" y="142852"/>
              <a:ext cx="4706238" cy="6500834"/>
            </a:xfrm>
            <a:prstGeom prst="rect">
              <a:avLst/>
            </a:prstGeom>
            <a:noFill/>
          </p:spPr>
        </p:pic>
        <p:pic>
          <p:nvPicPr>
            <p:cNvPr id="6" name="Picture 4" descr="http://www.aquaterranova.nl/images/tilapia-Groot.png"/>
            <p:cNvPicPr>
              <a:picLocks noChangeAspect="1" noChangeArrowheads="1"/>
            </p:cNvPicPr>
            <p:nvPr/>
          </p:nvPicPr>
          <p:blipFill>
            <a:blip r:embed="rId5" cstate="print"/>
            <a:srcRect/>
            <a:stretch>
              <a:fillRect/>
            </a:stretch>
          </p:blipFill>
          <p:spPr bwMode="auto">
            <a:xfrm>
              <a:off x="5014672" y="3000372"/>
              <a:ext cx="3915046" cy="3667128"/>
            </a:xfrm>
            <a:prstGeom prst="rect">
              <a:avLst/>
            </a:prstGeom>
            <a:noFill/>
          </p:spPr>
        </p:pic>
      </p:grpSp>
    </p:spTree>
  </p:cSld>
  <p:clrMapOvr>
    <a:masterClrMapping/>
  </p:clrMapOvr>
  <p:transition spd="slow" advTm="63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1"/>
            <a:ext cx="9144000" cy="6858000"/>
          </a:xfrm>
          <a:prstGeom prst="rect">
            <a:avLst/>
          </a:prstGeom>
        </p:spPr>
      </p:pic>
      <p:pic>
        <p:nvPicPr>
          <p:cNvPr id="4" name="Afbeelding 3" descr="industrie.PNG"/>
          <p:cNvPicPr>
            <a:picLocks noChangeAspect="1"/>
          </p:cNvPicPr>
          <p:nvPr/>
        </p:nvPicPr>
        <p:blipFill>
          <a:blip r:embed="rId4" cstate="screen"/>
          <a:stretch>
            <a:fillRect/>
          </a:stretch>
        </p:blipFill>
        <p:spPr>
          <a:xfrm>
            <a:off x="-61899" y="1587"/>
            <a:ext cx="9205899" cy="6856413"/>
          </a:xfrm>
          <a:prstGeom prst="rect">
            <a:avLst/>
          </a:prstGeom>
        </p:spPr>
      </p:pic>
      <p:pic>
        <p:nvPicPr>
          <p:cNvPr id="5" name="Afbeelding 4" descr="Moehlin_Industrie.jpg"/>
          <p:cNvPicPr>
            <a:picLocks noChangeAspect="1"/>
          </p:cNvPicPr>
          <p:nvPr/>
        </p:nvPicPr>
        <p:blipFill>
          <a:blip r:embed="rId5" cstate="print"/>
          <a:stretch>
            <a:fillRect/>
          </a:stretch>
        </p:blipFill>
        <p:spPr>
          <a:xfrm>
            <a:off x="0" y="857232"/>
            <a:ext cx="6072230" cy="4554173"/>
          </a:xfrm>
          <a:prstGeom prst="rect">
            <a:avLst/>
          </a:prstGeom>
          <a:effectLst>
            <a:softEdge rad="635000"/>
          </a:effectLst>
        </p:spPr>
      </p:pic>
    </p:spTree>
  </p:cSld>
  <p:clrMapOvr>
    <a:masterClrMapping/>
  </p:clrMapOvr>
  <p:transition spd="slow" advTm="911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par>
                                <p:cTn id="13" presetID="10" presetClass="exit" presetSubtype="0" fill="hold" nodeType="withEffect">
                                  <p:stCondLst>
                                    <p:cond delay="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Loc 14 - Aluminiumfabriek met reuzentrogspiegel.jpg"/>
          <p:cNvPicPr>
            <a:picLocks noChangeAspect="1"/>
          </p:cNvPicPr>
          <p:nvPr/>
        </p:nvPicPr>
        <p:blipFill>
          <a:blip r:embed="rId4" cstate="screen"/>
          <a:stretch>
            <a:fillRect/>
          </a:stretch>
        </p:blipFill>
        <p:spPr>
          <a:xfrm>
            <a:off x="164189" y="113168"/>
            <a:ext cx="8818306" cy="6636096"/>
          </a:xfrm>
          <a:prstGeom prst="rect">
            <a:avLst/>
          </a:prstGeom>
        </p:spPr>
      </p:pic>
    </p:spTree>
    <p:custDataLst>
      <p:tags r:id="rId1"/>
    </p:custDataLst>
  </p:cSld>
  <p:clrMapOvr>
    <a:masterClrMapping/>
  </p:clrMapOvr>
  <p:transition spd="slow" advTm="364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1"/>
            <a:ext cx="9144000" cy="6858000"/>
          </a:xfrm>
          <a:prstGeom prst="rect">
            <a:avLst/>
          </a:prstGeom>
        </p:spPr>
      </p:pic>
      <p:pic>
        <p:nvPicPr>
          <p:cNvPr id="4" name="Afbeelding 3" descr="verkeer.PNG"/>
          <p:cNvPicPr>
            <a:picLocks noChangeAspect="1"/>
          </p:cNvPicPr>
          <p:nvPr/>
        </p:nvPicPr>
        <p:blipFill>
          <a:blip r:embed="rId4" cstate="screen"/>
          <a:stretch>
            <a:fillRect/>
          </a:stretch>
        </p:blipFill>
        <p:spPr>
          <a:xfrm>
            <a:off x="-1" y="1"/>
            <a:ext cx="9144001" cy="6857999"/>
          </a:xfrm>
          <a:prstGeom prst="rect">
            <a:avLst/>
          </a:prstGeom>
        </p:spPr>
      </p:pic>
      <p:pic>
        <p:nvPicPr>
          <p:cNvPr id="5" name="Afbeelding 4" descr="16a Elektrische shuttle op de as van de bandstad.jpg"/>
          <p:cNvPicPr>
            <a:picLocks noChangeAspect="1"/>
          </p:cNvPicPr>
          <p:nvPr/>
        </p:nvPicPr>
        <p:blipFill>
          <a:blip r:embed="rId5" cstate="screen"/>
          <a:stretch>
            <a:fillRect/>
          </a:stretch>
        </p:blipFill>
        <p:spPr>
          <a:xfrm>
            <a:off x="2500298" y="1785926"/>
            <a:ext cx="6190187" cy="4643446"/>
          </a:xfrm>
          <a:prstGeom prst="rect">
            <a:avLst/>
          </a:prstGeom>
          <a:effectLst>
            <a:softEdge rad="317500"/>
          </a:effectLst>
        </p:spPr>
      </p:pic>
      <p:pic>
        <p:nvPicPr>
          <p:cNvPr id="6" name="Afbeelding 5" descr="Mk_Rotterdam_Metro_4.jpg"/>
          <p:cNvPicPr>
            <a:picLocks noChangeAspect="1"/>
          </p:cNvPicPr>
          <p:nvPr/>
        </p:nvPicPr>
        <p:blipFill>
          <a:blip r:embed="rId6" cstate="print"/>
          <a:stretch>
            <a:fillRect/>
          </a:stretch>
        </p:blipFill>
        <p:spPr>
          <a:xfrm>
            <a:off x="2517393" y="1773238"/>
            <a:ext cx="6231320" cy="4595824"/>
          </a:xfrm>
          <a:prstGeom prst="rect">
            <a:avLst/>
          </a:prstGeom>
          <a:effectLst>
            <a:softEdge rad="317500"/>
          </a:effectLst>
        </p:spPr>
      </p:pic>
    </p:spTree>
  </p:cSld>
  <p:clrMapOvr>
    <a:masterClrMapping/>
  </p:clrMapOvr>
  <p:transition spd="slow" advTm="7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par>
                                <p:cTn id="13" presetID="10" presetClass="exit" presetSubtype="0" fill="hold" nodeType="withEffect">
                                  <p:stCondLst>
                                    <p:cond delay="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par>
                          <p:cTn id="16" fill="hold">
                            <p:stCondLst>
                              <p:cond delay="2000"/>
                            </p:stCondLst>
                            <p:childTnLst>
                              <p:par>
                                <p:cTn id="17" presetID="18" presetClass="entr" presetSubtype="3" fill="hold" nodeType="afterEffect">
                                  <p:stCondLst>
                                    <p:cond delay="250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intercitystation -afb.JPG"/>
          <p:cNvPicPr>
            <a:picLocks noChangeAspect="1"/>
          </p:cNvPicPr>
          <p:nvPr/>
        </p:nvPicPr>
        <p:blipFill>
          <a:blip r:embed="rId3" cstate="screen"/>
          <a:stretch>
            <a:fillRect/>
          </a:stretch>
        </p:blipFill>
        <p:spPr>
          <a:xfrm flipH="1">
            <a:off x="518695" y="203067"/>
            <a:ext cx="8097808" cy="6376167"/>
          </a:xfrm>
          <a:prstGeom prst="rect">
            <a:avLst/>
          </a:prstGeom>
        </p:spPr>
      </p:pic>
      <p:pic>
        <p:nvPicPr>
          <p:cNvPr id="8" name="Afbeelding 7" descr="intercity-trace - afb.JPG"/>
          <p:cNvPicPr>
            <a:picLocks noChangeAspect="1"/>
          </p:cNvPicPr>
          <p:nvPr/>
        </p:nvPicPr>
        <p:blipFill>
          <a:blip r:embed="rId4" cstate="screen"/>
          <a:stretch>
            <a:fillRect/>
          </a:stretch>
        </p:blipFill>
        <p:spPr>
          <a:xfrm>
            <a:off x="500034" y="214290"/>
            <a:ext cx="8109718" cy="6357982"/>
          </a:xfrm>
          <a:prstGeom prst="rect">
            <a:avLst/>
          </a:prstGeom>
        </p:spPr>
      </p:pic>
    </p:spTree>
  </p:cSld>
  <p:clrMapOvr>
    <a:masterClrMapping/>
  </p:clrMapOvr>
  <p:transition spd="slow" advTm="77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380.jpg"/>
          <p:cNvPicPr>
            <a:picLocks noChangeAspect="1"/>
          </p:cNvPicPr>
          <p:nvPr/>
        </p:nvPicPr>
        <p:blipFill>
          <a:blip r:embed="rId3" cstate="print"/>
          <a:stretch>
            <a:fillRect/>
          </a:stretch>
        </p:blipFill>
        <p:spPr>
          <a:xfrm>
            <a:off x="-9644162" y="357166"/>
            <a:ext cx="9144000" cy="6000750"/>
          </a:xfrm>
          <a:prstGeom prst="rect">
            <a:avLst/>
          </a:prstGeom>
        </p:spPr>
      </p:pic>
      <p:pic>
        <p:nvPicPr>
          <p:cNvPr id="2050" name="Picture 2" descr="Blended-Wing-Body aircraft"/>
          <p:cNvPicPr>
            <a:picLocks noChangeAspect="1" noChangeArrowheads="1"/>
          </p:cNvPicPr>
          <p:nvPr/>
        </p:nvPicPr>
        <p:blipFill>
          <a:blip r:embed="rId4" cstate="print"/>
          <a:srcRect/>
          <a:stretch>
            <a:fillRect/>
          </a:stretch>
        </p:blipFill>
        <p:spPr bwMode="auto">
          <a:xfrm>
            <a:off x="4286248" y="642918"/>
            <a:ext cx="3709982" cy="2475941"/>
          </a:xfrm>
          <a:prstGeom prst="rect">
            <a:avLst/>
          </a:prstGeom>
          <a:noFill/>
          <a:ln w="9525">
            <a:noFill/>
            <a:miter lim="800000"/>
            <a:headEnd/>
            <a:tailEnd/>
          </a:ln>
          <a:effectLst>
            <a:softEdge rad="63500"/>
          </a:effectLst>
        </p:spPr>
      </p:pic>
      <p:pic>
        <p:nvPicPr>
          <p:cNvPr id="2051" name="Picture 3" descr="DCN"/>
          <p:cNvPicPr>
            <a:picLocks noChangeAspect="1" noChangeArrowheads="1"/>
          </p:cNvPicPr>
          <p:nvPr/>
        </p:nvPicPr>
        <p:blipFill>
          <a:blip r:embed="rId5" cstate="print"/>
          <a:srcRect/>
          <a:stretch>
            <a:fillRect/>
          </a:stretch>
        </p:blipFill>
        <p:spPr bwMode="auto">
          <a:xfrm>
            <a:off x="857224" y="2285992"/>
            <a:ext cx="3030531" cy="4045759"/>
          </a:xfrm>
          <a:prstGeom prst="rect">
            <a:avLst/>
          </a:prstGeom>
          <a:noFill/>
          <a:ln w="9525">
            <a:noFill/>
            <a:miter lim="800000"/>
            <a:headEnd/>
            <a:tailEnd/>
          </a:ln>
          <a:effectLst>
            <a:softEdge rad="317500"/>
          </a:effectLst>
        </p:spPr>
      </p:pic>
    </p:spTree>
  </p:cSld>
  <p:clrMapOvr>
    <a:masterClrMapping/>
  </p:clrMapOvr>
  <p:transition spd="slow" advTm="7910">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00-05 nlkaart.gif"/>
          <p:cNvPicPr>
            <a:picLocks noChangeAspect="1"/>
          </p:cNvPicPr>
          <p:nvPr/>
        </p:nvPicPr>
        <p:blipFill>
          <a:blip r:embed="rId3" cstate="print"/>
          <a:stretch>
            <a:fillRect/>
          </a:stretch>
        </p:blipFill>
        <p:spPr>
          <a:xfrm>
            <a:off x="1857356" y="358746"/>
            <a:ext cx="5276850" cy="6140506"/>
          </a:xfrm>
          <a:prstGeom prst="rect">
            <a:avLst/>
          </a:prstGeom>
        </p:spPr>
      </p:pic>
      <p:pic>
        <p:nvPicPr>
          <p:cNvPr id="8" name="Afbeelding 7" descr="new Texek+ Vlieland.png"/>
          <p:cNvPicPr>
            <a:picLocks noChangeAspect="1"/>
          </p:cNvPicPr>
          <p:nvPr/>
        </p:nvPicPr>
        <p:blipFill>
          <a:blip r:embed="rId4" cstate="print"/>
          <a:stretch>
            <a:fillRect/>
          </a:stretch>
        </p:blipFill>
        <p:spPr>
          <a:xfrm>
            <a:off x="3693199" y="888228"/>
            <a:ext cx="562053" cy="714475"/>
          </a:xfrm>
          <a:prstGeom prst="rect">
            <a:avLst/>
          </a:prstGeom>
        </p:spPr>
      </p:pic>
    </p:spTree>
  </p:cSld>
  <p:clrMapOvr>
    <a:masterClrMapping/>
  </p:clrMapOvr>
  <p:transition spd="slow" advTm="125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85" decel="100000"/>
                                        <p:tgtEl>
                                          <p:spTgt spid="8"/>
                                        </p:tgtEl>
                                      </p:cBhvr>
                                    </p:animEffect>
                                    <p:animScale>
                                      <p:cBhvr>
                                        <p:cTn id="8" dur="385" decel="100000"/>
                                        <p:tgtEl>
                                          <p:spTgt spid="8"/>
                                        </p:tgtEl>
                                      </p:cBhvr>
                                      <p:from x="10000" y="10000"/>
                                      <p:to x="200000" y="450000"/>
                                    </p:animScale>
                                    <p:animScale>
                                      <p:cBhvr>
                                        <p:cTn id="9" dur="615" accel="100000" fill="hold">
                                          <p:stCondLst>
                                            <p:cond delay="385"/>
                                          </p:stCondLst>
                                        </p:cTn>
                                        <p:tgtEl>
                                          <p:spTgt spid="8"/>
                                        </p:tgtEl>
                                      </p:cBhvr>
                                      <p:from x="200000" y="450000"/>
                                      <p:to x="100000" y="100000"/>
                                    </p:animScale>
                                    <p:set>
                                      <p:cBhvr>
                                        <p:cTn id="10" dur="385" fill="hold"/>
                                        <p:tgtEl>
                                          <p:spTgt spid="8"/>
                                        </p:tgtEl>
                                        <p:attrNameLst>
                                          <p:attrName>ppt_x</p:attrName>
                                        </p:attrNameLst>
                                      </p:cBhvr>
                                      <p:to>
                                        <p:strVal val="(0.5)"/>
                                      </p:to>
                                    </p:set>
                                    <p:anim from="(0.5)" to="(#ppt_x)" calcmode="lin" valueType="num">
                                      <p:cBhvr>
                                        <p:cTn id="11" dur="615" accel="100000" fill="hold">
                                          <p:stCondLst>
                                            <p:cond delay="385"/>
                                          </p:stCondLst>
                                        </p:cTn>
                                        <p:tgtEl>
                                          <p:spTgt spid="8"/>
                                        </p:tgtEl>
                                        <p:attrNameLst>
                                          <p:attrName>ppt_x</p:attrName>
                                        </p:attrNameLst>
                                      </p:cBhvr>
                                    </p:anim>
                                    <p:set>
                                      <p:cBhvr>
                                        <p:cTn id="12" dur="385" fill="hold"/>
                                        <p:tgtEl>
                                          <p:spTgt spid="8"/>
                                        </p:tgtEl>
                                        <p:attrNameLst>
                                          <p:attrName>ppt_y</p:attrName>
                                        </p:attrNameLst>
                                      </p:cBhvr>
                                      <p:to>
                                        <p:strVal val="(#ppt_y+0.4)"/>
                                      </p:to>
                                    </p:set>
                                    <p:anim from="(#ppt_y+0.4)" to="(#ppt_y)" calcmode="lin" valueType="num">
                                      <p:cBhvr>
                                        <p:cTn id="13" dur="615" accel="100000" fill="hold">
                                          <p:stCondLst>
                                            <p:cond delay="385"/>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1"/>
            <a:ext cx="9144000" cy="6858000"/>
          </a:xfrm>
          <a:prstGeom prst="rect">
            <a:avLst/>
          </a:prstGeom>
        </p:spPr>
      </p:pic>
      <p:pic>
        <p:nvPicPr>
          <p:cNvPr id="4" name="Afbeelding 3" descr="wonen.PNG"/>
          <p:cNvPicPr>
            <a:picLocks noChangeAspect="1"/>
          </p:cNvPicPr>
          <p:nvPr/>
        </p:nvPicPr>
        <p:blipFill>
          <a:blip r:embed="rId4" cstate="screen"/>
          <a:stretch>
            <a:fillRect/>
          </a:stretch>
        </p:blipFill>
        <p:spPr>
          <a:xfrm>
            <a:off x="-1" y="0"/>
            <a:ext cx="9144001" cy="6856413"/>
          </a:xfrm>
          <a:prstGeom prst="rect">
            <a:avLst/>
          </a:prstGeom>
        </p:spPr>
      </p:pic>
      <p:pic>
        <p:nvPicPr>
          <p:cNvPr id="6" name="Afbeelding 5" descr="32 b Compacte woonomgeving door elektriciteit.jpg"/>
          <p:cNvPicPr>
            <a:picLocks noChangeAspect="1"/>
          </p:cNvPicPr>
          <p:nvPr/>
        </p:nvPicPr>
        <p:blipFill>
          <a:blip r:embed="rId5" cstate="screen"/>
          <a:stretch>
            <a:fillRect/>
          </a:stretch>
        </p:blipFill>
        <p:spPr>
          <a:xfrm>
            <a:off x="1428728" y="57683"/>
            <a:ext cx="7577504" cy="11729563"/>
          </a:xfrm>
          <a:prstGeom prst="rect">
            <a:avLst/>
          </a:prstGeom>
          <a:effectLst>
            <a:softEdge rad="127000"/>
          </a:effectLst>
        </p:spPr>
      </p:pic>
      <p:sp>
        <p:nvSpPr>
          <p:cNvPr id="5" name="Rechthoek 4"/>
          <p:cNvSpPr/>
          <p:nvPr/>
        </p:nvSpPr>
        <p:spPr>
          <a:xfrm flipV="1">
            <a:off x="1500166" y="6524624"/>
            <a:ext cx="7429552" cy="333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ransition spd="slow" advTm="89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strVal val="#ppt_w*0.05"/>
                                          </p:val>
                                        </p:tav>
                                        <p:tav tm="100000">
                                          <p:val>
                                            <p:strVal val="#ppt_w"/>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anim calcmode="lin" valueType="num">
                                      <p:cBhvr>
                                        <p:cTn id="14" dur="2000" fill="hold"/>
                                        <p:tgtEl>
                                          <p:spTgt spid="6"/>
                                        </p:tgtEl>
                                        <p:attrNameLst>
                                          <p:attrName>ppt_x</p:attrName>
                                        </p:attrNameLst>
                                      </p:cBhvr>
                                      <p:tavLst>
                                        <p:tav tm="0">
                                          <p:val>
                                            <p:strVal val="#ppt_x-.2"/>
                                          </p:val>
                                        </p:tav>
                                        <p:tav tm="100000">
                                          <p:val>
                                            <p:strVal val="#ppt_x"/>
                                          </p:val>
                                        </p:tav>
                                      </p:tavLst>
                                    </p:anim>
                                    <p:anim calcmode="lin" valueType="num">
                                      <p:cBhvr>
                                        <p:cTn id="15" dur="2000" fill="hold"/>
                                        <p:tgtEl>
                                          <p:spTgt spid="6"/>
                                        </p:tgtEl>
                                        <p:attrNameLst>
                                          <p:attrName>ppt_y</p:attrName>
                                        </p:attrNameLst>
                                      </p:cBhvr>
                                      <p:tavLst>
                                        <p:tav tm="0">
                                          <p:val>
                                            <p:strVal val="#ppt_y"/>
                                          </p:val>
                                        </p:tav>
                                        <p:tav tm="100000">
                                          <p:val>
                                            <p:strVal val="#ppt_y"/>
                                          </p:val>
                                        </p:tav>
                                      </p:tavLst>
                                    </p:anim>
                                    <p:animEffect transition="in" filter="fade">
                                      <p:cBhvr>
                                        <p:cTn id="16" dur="2000"/>
                                        <p:tgtEl>
                                          <p:spTgt spid="6"/>
                                        </p:tgtEl>
                                      </p:cBhvr>
                                    </p:animEffect>
                                  </p:childTnLst>
                                </p:cTn>
                              </p:par>
                              <p:par>
                                <p:cTn id="17" presetID="54" presetClass="entr" presetSubtype="0" accel="10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05"/>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 calcmode="lin" valueType="num">
                                      <p:cBhvr>
                                        <p:cTn id="21" dur="2000" fill="hold"/>
                                        <p:tgtEl>
                                          <p:spTgt spid="5"/>
                                        </p:tgtEl>
                                        <p:attrNameLst>
                                          <p:attrName>ppt_x</p:attrName>
                                        </p:attrNameLst>
                                      </p:cBhvr>
                                      <p:tavLst>
                                        <p:tav tm="0">
                                          <p:val>
                                            <p:strVal val="#ppt_x-.2"/>
                                          </p:val>
                                        </p:tav>
                                        <p:tav tm="100000">
                                          <p:val>
                                            <p:strVal val="#ppt_x"/>
                                          </p:val>
                                        </p:tav>
                                      </p:tavLst>
                                    </p:anim>
                                    <p:anim calcmode="lin" valueType="num">
                                      <p:cBhvr>
                                        <p:cTn id="22" dur="2000" fill="hold"/>
                                        <p:tgtEl>
                                          <p:spTgt spid="5"/>
                                        </p:tgtEl>
                                        <p:attrNameLst>
                                          <p:attrName>ppt_y</p:attrName>
                                        </p:attrNameLst>
                                      </p:cBhvr>
                                      <p:tavLst>
                                        <p:tav tm="0">
                                          <p:val>
                                            <p:strVal val="#ppt_y"/>
                                          </p:val>
                                        </p:tav>
                                        <p:tav tm="100000">
                                          <p:val>
                                            <p:strVal val="#ppt_y"/>
                                          </p:val>
                                        </p:tav>
                                      </p:tavLst>
                                    </p:anim>
                                    <p:animEffect transition="in" filter="fade">
                                      <p:cBhvr>
                                        <p:cTn id="23" dur="2000"/>
                                        <p:tgtEl>
                                          <p:spTgt spid="5"/>
                                        </p:tgtEl>
                                      </p:cBhvr>
                                    </p:animEffect>
                                  </p:childTnLst>
                                </p:cTn>
                              </p:par>
                              <p:par>
                                <p:cTn id="24" presetID="10" presetClass="exit" presetSubtype="0" fill="hold" nodeType="withEffect">
                                  <p:stCondLst>
                                    <p:cond delay="1000"/>
                                  </p:stCondLst>
                                  <p:childTnLst>
                                    <p:animEffect transition="out" filter="fade">
                                      <p:cBhvr>
                                        <p:cTn id="25" dur="2000"/>
                                        <p:tgtEl>
                                          <p:spTgt spid="4"/>
                                        </p:tgtEl>
                                      </p:cBhvr>
                                    </p:animEffect>
                                    <p:set>
                                      <p:cBhvr>
                                        <p:cTn id="26" dur="1" fill="hold">
                                          <p:stCondLst>
                                            <p:cond delay="19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1.11111E-6 4.56647E-6 L -0.00017 -0.68185 " pathEditMode="relative" rAng="0" ptsTypes="AA">
                                      <p:cBhvr>
                                        <p:cTn id="30" dur="5000" fill="hold"/>
                                        <p:tgtEl>
                                          <p:spTgt spid="6"/>
                                        </p:tgtEl>
                                        <p:attrNameLst>
                                          <p:attrName>ppt_x</p:attrName>
                                          <p:attrName>ppt_y</p:attrName>
                                        </p:attrNameLst>
                                      </p:cBhvr>
                                      <p:rCtr x="0" y="-3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32 b Compacte woonomgeving door elektriciteit.jpg"/>
          <p:cNvPicPr>
            <a:picLocks noChangeAspect="1"/>
          </p:cNvPicPr>
          <p:nvPr/>
        </p:nvPicPr>
        <p:blipFill>
          <a:blip r:embed="rId3" cstate="screen"/>
          <a:stretch>
            <a:fillRect/>
          </a:stretch>
        </p:blipFill>
        <p:spPr>
          <a:xfrm>
            <a:off x="449451" y="117744"/>
            <a:ext cx="8265953" cy="6605846"/>
          </a:xfrm>
          <a:prstGeom prst="rect">
            <a:avLst/>
          </a:prstGeom>
        </p:spPr>
      </p:pic>
      <p:pic>
        <p:nvPicPr>
          <p:cNvPr id="3" name="Afbeelding 2" descr="33 Benedenstad en diverse functies.jpg"/>
          <p:cNvPicPr>
            <a:picLocks noChangeAspect="1"/>
          </p:cNvPicPr>
          <p:nvPr/>
        </p:nvPicPr>
        <p:blipFill>
          <a:blip r:embed="rId4" cstate="screen"/>
          <a:stretch>
            <a:fillRect/>
          </a:stretch>
        </p:blipFill>
        <p:spPr>
          <a:xfrm>
            <a:off x="479931" y="6929462"/>
            <a:ext cx="8235473" cy="6602278"/>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4.68208E-6 L 0.00677 -0.9845 " pathEditMode="relative" rAng="0" ptsTypes="AA">
                                      <p:cBhvr>
                                        <p:cTn id="6" dur="3000" fill="hold"/>
                                        <p:tgtEl>
                                          <p:spTgt spid="2"/>
                                        </p:tgtEl>
                                        <p:attrNameLst>
                                          <p:attrName>ppt_x</p:attrName>
                                          <p:attrName>ppt_y</p:attrName>
                                        </p:attrNameLst>
                                      </p:cBhvr>
                                      <p:rCtr x="3" y="-492"/>
                                    </p:animMotion>
                                  </p:childTnLst>
                                </p:cTn>
                              </p:par>
                              <p:par>
                                <p:cTn id="7" presetID="64" presetClass="path" presetSubtype="0" accel="50000" decel="50000" fill="hold" nodeType="withEffect">
                                  <p:stCondLst>
                                    <p:cond delay="0"/>
                                  </p:stCondLst>
                                  <p:childTnLst>
                                    <p:animMotion origin="layout" path="M 0.00104 -0.00139 L -0.00174 -0.99191 " pathEditMode="relative" rAng="0" ptsTypes="AA">
                                      <p:cBhvr>
                                        <p:cTn id="8" dur="3000" fill="hold"/>
                                        <p:tgtEl>
                                          <p:spTgt spid="3"/>
                                        </p:tgtEl>
                                        <p:attrNameLst>
                                          <p:attrName>ppt_x</p:attrName>
                                          <p:attrName>ppt_y</p:attrName>
                                        </p:attrNameLst>
                                      </p:cBhvr>
                                      <p:rCtr x="-1" y="-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descr="28 Fruitverkoper in de bovenstad.jpg"/>
          <p:cNvPicPr>
            <a:picLocks noChangeAspect="1"/>
          </p:cNvPicPr>
          <p:nvPr/>
        </p:nvPicPr>
        <p:blipFill>
          <a:blip r:embed="rId3" cstate="screen"/>
          <a:stretch>
            <a:fillRect/>
          </a:stretch>
        </p:blipFill>
        <p:spPr>
          <a:xfrm>
            <a:off x="415204" y="100323"/>
            <a:ext cx="8294843" cy="6672436"/>
          </a:xfrm>
          <a:prstGeom prst="rect">
            <a:avLst/>
          </a:prstGeom>
        </p:spPr>
      </p:pic>
      <p:pic>
        <p:nvPicPr>
          <p:cNvPr id="2" name="Afbeelding 1" descr="Producten uit Soufi - Algerije.jpg"/>
          <p:cNvPicPr>
            <a:picLocks noChangeAspect="1"/>
          </p:cNvPicPr>
          <p:nvPr/>
        </p:nvPicPr>
        <p:blipFill>
          <a:blip r:embed="rId4" cstate="print"/>
          <a:stretch>
            <a:fillRect/>
          </a:stretch>
        </p:blipFill>
        <p:spPr>
          <a:xfrm>
            <a:off x="642910" y="5057797"/>
            <a:ext cx="2693060" cy="1585913"/>
          </a:xfrm>
          <a:prstGeom prst="rect">
            <a:avLst/>
          </a:prstGeom>
        </p:spPr>
      </p:pic>
    </p:spTree>
  </p:cSld>
  <p:clrMapOvr>
    <a:masterClrMapping/>
  </p:clrMapOvr>
  <p:transition spd="slow" advTm="7450">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descr="0602001_02-A4-at-144-dpi.jpg"/>
          <p:cNvPicPr>
            <a:picLocks noChangeAspect="1"/>
          </p:cNvPicPr>
          <p:nvPr/>
        </p:nvPicPr>
        <p:blipFill>
          <a:blip r:embed="rId3" cstate="screen"/>
          <a:stretch>
            <a:fillRect/>
          </a:stretch>
        </p:blipFill>
        <p:spPr>
          <a:xfrm>
            <a:off x="0" y="357166"/>
            <a:ext cx="9144000" cy="6120535"/>
          </a:xfrm>
          <a:prstGeom prst="rect">
            <a:avLst/>
          </a:prstGeom>
        </p:spPr>
      </p:pic>
    </p:spTree>
  </p:cSld>
  <p:clrMapOvr>
    <a:masterClrMapping/>
  </p:clrMapOvr>
  <p:transition spd="slow" advTm="10010">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1"/>
            <a:ext cx="9144000" cy="6858000"/>
          </a:xfrm>
          <a:prstGeom prst="rect">
            <a:avLst/>
          </a:prstGeom>
        </p:spPr>
      </p:pic>
      <p:pic>
        <p:nvPicPr>
          <p:cNvPr id="5" name="Afbeelding 4" descr="toerisme.PNG"/>
          <p:cNvPicPr>
            <a:picLocks noChangeAspect="1"/>
          </p:cNvPicPr>
          <p:nvPr/>
        </p:nvPicPr>
        <p:blipFill>
          <a:blip r:embed="rId4" cstate="screen"/>
          <a:stretch>
            <a:fillRect/>
          </a:stretch>
        </p:blipFill>
        <p:spPr>
          <a:xfrm>
            <a:off x="0" y="0"/>
            <a:ext cx="9144001" cy="6856413"/>
          </a:xfrm>
          <a:prstGeom prst="rect">
            <a:avLst/>
          </a:prstGeom>
        </p:spPr>
      </p:pic>
      <p:pic>
        <p:nvPicPr>
          <p:cNvPr id="7" name="Afbeelding 6" descr="Amaryllis%20Beach%20Resort.jpg"/>
          <p:cNvPicPr>
            <a:picLocks noChangeAspect="1"/>
          </p:cNvPicPr>
          <p:nvPr/>
        </p:nvPicPr>
        <p:blipFill>
          <a:blip r:embed="rId5" cstate="screen"/>
          <a:stretch>
            <a:fillRect/>
          </a:stretch>
        </p:blipFill>
        <p:spPr>
          <a:xfrm>
            <a:off x="2484438" y="2240661"/>
            <a:ext cx="6400800" cy="4283964"/>
          </a:xfrm>
          <a:prstGeom prst="rect">
            <a:avLst/>
          </a:prstGeom>
          <a:effectLst>
            <a:softEdge rad="635000"/>
          </a:effectLst>
        </p:spPr>
      </p:pic>
    </p:spTree>
  </p:cSld>
  <p:clrMapOvr>
    <a:masterClrMapping/>
  </p:clrMapOvr>
  <p:transition spd="slow" advTm="55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6" presetClass="entr" presetSubtype="3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out)">
                                      <p:cBhvr>
                                        <p:cTn id="1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2543.JPG"/>
          <p:cNvPicPr>
            <a:picLocks noChangeAspect="1"/>
          </p:cNvPicPr>
          <p:nvPr/>
        </p:nvPicPr>
        <p:blipFill>
          <a:blip r:embed="rId3" cstate="screen"/>
          <a:stretch>
            <a:fillRect/>
          </a:stretch>
        </p:blipFill>
        <p:spPr>
          <a:xfrm>
            <a:off x="0" y="377190"/>
            <a:ext cx="9144000" cy="6103620"/>
          </a:xfrm>
          <a:prstGeom prst="rect">
            <a:avLst/>
          </a:prstGeom>
          <a:effectLst>
            <a:softEdge rad="317500"/>
          </a:effectLst>
        </p:spPr>
      </p:pic>
    </p:spTree>
  </p:cSld>
  <p:clrMapOvr>
    <a:masterClrMapping/>
  </p:clrMapOvr>
  <p:transition spd="slow" advTm="6450">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0525.JPG"/>
          <p:cNvPicPr>
            <a:picLocks noChangeAspect="1"/>
          </p:cNvPicPr>
          <p:nvPr/>
        </p:nvPicPr>
        <p:blipFill>
          <a:blip r:embed="rId3" cstate="print"/>
          <a:stretch>
            <a:fillRect/>
          </a:stretch>
        </p:blipFill>
        <p:spPr>
          <a:xfrm>
            <a:off x="0" y="-1"/>
            <a:ext cx="9144000" cy="6858000"/>
          </a:xfrm>
          <a:prstGeom prst="rect">
            <a:avLst/>
          </a:prstGeom>
        </p:spPr>
      </p:pic>
      <p:sp>
        <p:nvSpPr>
          <p:cNvPr id="5" name="Tekstvak 4"/>
          <p:cNvSpPr txBox="1"/>
          <p:nvPr/>
        </p:nvSpPr>
        <p:spPr>
          <a:xfrm>
            <a:off x="898912" y="252970"/>
            <a:ext cx="7316426" cy="6247864"/>
          </a:xfrm>
          <a:prstGeom prst="rect">
            <a:avLst/>
          </a:prstGeom>
          <a:noFill/>
        </p:spPr>
        <p:txBody>
          <a:bodyPr wrap="none" rtlCol="0">
            <a:spAutoFit/>
          </a:bodyPr>
          <a:lstStyle/>
          <a:p>
            <a:r>
              <a:rPr lang="nl-NL" sz="40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nl-NL" sz="40000" dirty="0"/>
          </a:p>
        </p:txBody>
      </p:sp>
    </p:spTree>
  </p:cSld>
  <p:clrMapOvr>
    <a:masterClrMapping/>
  </p:clrMapOvr>
  <p:transition spd="slow" advTm="69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olieprijs - afbeelding.jpg"/>
          <p:cNvPicPr>
            <a:picLocks noChangeAspect="1"/>
          </p:cNvPicPr>
          <p:nvPr/>
        </p:nvPicPr>
        <p:blipFill>
          <a:blip r:embed="rId3" cstate="screen"/>
          <a:stretch>
            <a:fillRect/>
          </a:stretch>
        </p:blipFill>
        <p:spPr>
          <a:xfrm>
            <a:off x="1258609" y="905283"/>
            <a:ext cx="6626784" cy="5047434"/>
          </a:xfrm>
          <a:prstGeom prst="rect">
            <a:avLst/>
          </a:prstGeom>
        </p:spPr>
      </p:pic>
      <p:sp>
        <p:nvSpPr>
          <p:cNvPr id="4" name="Rechthoek 3"/>
          <p:cNvSpPr/>
          <p:nvPr/>
        </p:nvSpPr>
        <p:spPr>
          <a:xfrm>
            <a:off x="5000628" y="946599"/>
            <a:ext cx="2092322" cy="4968426"/>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ransition spd="slow" advTm="26550">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t.per.KWxh - afbeelding.jpg"/>
          <p:cNvPicPr>
            <a:picLocks noChangeAspect="1"/>
          </p:cNvPicPr>
          <p:nvPr/>
        </p:nvPicPr>
        <p:blipFill>
          <a:blip r:embed="rId3" cstate="print"/>
          <a:stretch>
            <a:fillRect/>
          </a:stretch>
        </p:blipFill>
        <p:spPr>
          <a:xfrm>
            <a:off x="1266444" y="818388"/>
            <a:ext cx="6611112" cy="5221224"/>
          </a:xfrm>
          <a:prstGeom prst="rect">
            <a:avLst/>
          </a:prstGeom>
        </p:spPr>
      </p:pic>
    </p:spTree>
  </p:cSld>
  <p:clrMapOvr>
    <a:masterClrMapping/>
  </p:clrMapOvr>
  <p:transition spd="slow" advTm="30010">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nvesteringen - afbeelding.jpg"/>
          <p:cNvPicPr>
            <a:picLocks noChangeAspect="1"/>
          </p:cNvPicPr>
          <p:nvPr/>
        </p:nvPicPr>
        <p:blipFill>
          <a:blip r:embed="rId3" cstate="screen"/>
          <a:stretch>
            <a:fillRect/>
          </a:stretch>
        </p:blipFill>
        <p:spPr>
          <a:xfrm>
            <a:off x="1316736" y="1088136"/>
            <a:ext cx="6510528" cy="4681728"/>
          </a:xfrm>
          <a:prstGeom prst="rect">
            <a:avLst/>
          </a:prstGeom>
        </p:spPr>
      </p:pic>
    </p:spTree>
  </p:cSld>
  <p:clrMapOvr>
    <a:masterClrMapping/>
  </p:clrMapOvr>
  <p:transition spd="slow" advTm="2020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Afbeelding 5" descr="00-05 nlkaart.gif"/>
          <p:cNvPicPr>
            <a:picLocks noChangeAspect="1"/>
          </p:cNvPicPr>
          <p:nvPr/>
        </p:nvPicPr>
        <p:blipFill>
          <a:blip r:embed="rId3" cstate="print"/>
          <a:stretch>
            <a:fillRect/>
          </a:stretch>
        </p:blipFill>
        <p:spPr>
          <a:xfrm>
            <a:off x="1857356" y="358746"/>
            <a:ext cx="5276850" cy="6140506"/>
          </a:xfrm>
          <a:prstGeom prst="rect">
            <a:avLst/>
          </a:prstGeom>
        </p:spPr>
      </p:pic>
      <p:pic>
        <p:nvPicPr>
          <p:cNvPr id="8" name="Afbeelding 7" descr="new Texek+ Vlieland.png"/>
          <p:cNvPicPr>
            <a:picLocks noChangeAspect="1"/>
          </p:cNvPicPr>
          <p:nvPr/>
        </p:nvPicPr>
        <p:blipFill>
          <a:blip r:embed="rId4" cstate="print"/>
          <a:stretch>
            <a:fillRect/>
          </a:stretch>
        </p:blipFill>
        <p:spPr>
          <a:xfrm>
            <a:off x="3693199" y="888228"/>
            <a:ext cx="562053" cy="714475"/>
          </a:xfrm>
          <a:prstGeom prst="rect">
            <a:avLst/>
          </a:prstGeom>
        </p:spPr>
      </p:pic>
    </p:spTree>
  </p:cSld>
  <p:clrMapOvr>
    <a:masterClrMapping/>
  </p:clrMapOvr>
  <p:transition spd="slow" advTm="125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Frans\Desktop\kramer_junction_very_large_adjusted - kopie.jpg"/>
          <p:cNvPicPr>
            <a:picLocks noChangeAspect="1" noChangeArrowheads="1"/>
          </p:cNvPicPr>
          <p:nvPr/>
        </p:nvPicPr>
        <p:blipFill>
          <a:blip r:embed="rId3" cstate="print"/>
          <a:srcRect/>
          <a:stretch>
            <a:fillRect/>
          </a:stretch>
        </p:blipFill>
        <p:spPr bwMode="auto">
          <a:xfrm>
            <a:off x="0" y="0"/>
            <a:ext cx="9147115" cy="6858000"/>
          </a:xfrm>
          <a:prstGeom prst="rect">
            <a:avLst/>
          </a:prstGeom>
          <a:noFill/>
        </p:spPr>
      </p:pic>
      <p:pic>
        <p:nvPicPr>
          <p:cNvPr id="2" name="Picture 2" descr="C:\Users\Frans\Desktop\Zandstormen\Sandstorm 8 may 06.preview.jpg"/>
          <p:cNvPicPr>
            <a:picLocks noChangeAspect="1" noChangeArrowheads="1"/>
          </p:cNvPicPr>
          <p:nvPr/>
        </p:nvPicPr>
        <p:blipFill>
          <a:blip r:embed="rId4" cstate="print"/>
          <a:srcRect/>
          <a:stretch>
            <a:fillRect/>
          </a:stretch>
        </p:blipFill>
        <p:spPr bwMode="auto">
          <a:xfrm>
            <a:off x="3571868" y="357166"/>
            <a:ext cx="5246228" cy="3929090"/>
          </a:xfrm>
          <a:prstGeom prst="rect">
            <a:avLst/>
          </a:prstGeom>
          <a:noFill/>
          <a:effectLst>
            <a:softEdge rad="317500"/>
          </a:effectLst>
        </p:spPr>
      </p:pic>
      <p:pic>
        <p:nvPicPr>
          <p:cNvPr id="1030" name="Picture 6" descr="C:\Users\Frans\Desktop\Bulldozers\bulldozers.JPG"/>
          <p:cNvPicPr>
            <a:picLocks noChangeAspect="1" noChangeArrowheads="1"/>
          </p:cNvPicPr>
          <p:nvPr/>
        </p:nvPicPr>
        <p:blipFill>
          <a:blip r:embed="rId5" cstate="print"/>
          <a:srcRect/>
          <a:stretch>
            <a:fillRect/>
          </a:stretch>
        </p:blipFill>
        <p:spPr bwMode="auto">
          <a:xfrm>
            <a:off x="595285" y="3786190"/>
            <a:ext cx="3333773" cy="2500330"/>
          </a:xfrm>
          <a:prstGeom prst="rect">
            <a:avLst/>
          </a:prstGeom>
          <a:noFill/>
          <a:effectLst>
            <a:softEdge rad="127000"/>
          </a:effectLst>
        </p:spPr>
      </p:pic>
      <p:grpSp>
        <p:nvGrpSpPr>
          <p:cNvPr id="12" name="Groep 11"/>
          <p:cNvGrpSpPr/>
          <p:nvPr/>
        </p:nvGrpSpPr>
        <p:grpSpPr>
          <a:xfrm>
            <a:off x="1285852" y="714356"/>
            <a:ext cx="7026654" cy="5572164"/>
            <a:chOff x="1000100" y="714356"/>
            <a:chExt cx="7026654" cy="5572164"/>
          </a:xfrm>
        </p:grpSpPr>
        <p:pic>
          <p:nvPicPr>
            <p:cNvPr id="1027" name="Picture 3" descr="C:\Users\Frans\Desktop\Desert people\Bedouin\bedouin_hurghada.jpg"/>
            <p:cNvPicPr>
              <a:picLocks noChangeAspect="1" noChangeArrowheads="1"/>
            </p:cNvPicPr>
            <p:nvPr/>
          </p:nvPicPr>
          <p:blipFill>
            <a:blip r:embed="rId6" cstate="print"/>
            <a:srcRect/>
            <a:stretch>
              <a:fillRect/>
            </a:stretch>
          </p:blipFill>
          <p:spPr bwMode="auto">
            <a:xfrm>
              <a:off x="3215022" y="2677721"/>
              <a:ext cx="4811732" cy="3608799"/>
            </a:xfrm>
            <a:prstGeom prst="rect">
              <a:avLst/>
            </a:prstGeom>
            <a:noFill/>
            <a:effectLst>
              <a:softEdge rad="127000"/>
            </a:effectLst>
          </p:spPr>
        </p:pic>
        <p:pic>
          <p:nvPicPr>
            <p:cNvPr id="1028" name="Picture 4" descr="C:\Users\Frans\Desktop\Desert people\Tamazight\Marokko_01.jpg"/>
            <p:cNvPicPr>
              <a:picLocks noChangeAspect="1" noChangeArrowheads="1"/>
            </p:cNvPicPr>
            <p:nvPr/>
          </p:nvPicPr>
          <p:blipFill>
            <a:blip r:embed="rId7" cstate="print"/>
            <a:srcRect/>
            <a:stretch>
              <a:fillRect/>
            </a:stretch>
          </p:blipFill>
          <p:spPr bwMode="auto">
            <a:xfrm>
              <a:off x="1049743" y="714356"/>
              <a:ext cx="5052320" cy="3102124"/>
            </a:xfrm>
            <a:prstGeom prst="rect">
              <a:avLst/>
            </a:prstGeom>
            <a:noFill/>
            <a:effectLst>
              <a:softEdge rad="127000"/>
            </a:effectLst>
          </p:spPr>
        </p:pic>
        <p:pic>
          <p:nvPicPr>
            <p:cNvPr id="1029" name="Picture 5" descr="C:\Users\Frans\Desktop\Desert people\Toeareg\IMG_8335_3+(artikel).jpg"/>
            <p:cNvPicPr>
              <a:picLocks noChangeAspect="1" noChangeArrowheads="1"/>
            </p:cNvPicPr>
            <p:nvPr/>
          </p:nvPicPr>
          <p:blipFill>
            <a:blip r:embed="rId8" cstate="print"/>
            <a:srcRect/>
            <a:stretch>
              <a:fillRect/>
            </a:stretch>
          </p:blipFill>
          <p:spPr bwMode="auto">
            <a:xfrm flipH="1">
              <a:off x="1000100" y="3612763"/>
              <a:ext cx="2292447" cy="2649561"/>
            </a:xfrm>
            <a:prstGeom prst="rect">
              <a:avLst/>
            </a:prstGeom>
            <a:noFill/>
            <a:effectLst>
              <a:softEdge rad="127000"/>
            </a:effectLst>
          </p:spPr>
        </p:pic>
      </p:grpSp>
    </p:spTree>
  </p:cSld>
  <p:clrMapOvr>
    <a:masterClrMapping/>
  </p:clrMapOvr>
  <p:transition spd="slow" advTm="2991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20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endCondLst>
                                    <p:cond evt="onNext" delay="0">
                                      <p:tgtEl>
                                        <p:sldTgt/>
                                      </p:tgtEl>
                                    </p:cond>
                                  </p:endCondLst>
                                  <p:childTnLst>
                                    <p:set>
                                      <p:cBhvr rctx="PPT">
                                        <p:cTn id="11" dur="indefinite"/>
                                        <p:tgtEl>
                                          <p:spTgt spid="1031"/>
                                        </p:tgtEl>
                                        <p:attrNameLst>
                                          <p:attrName>style.opacity</p:attrName>
                                        </p:attrNameLst>
                                      </p:cBhvr>
                                      <p:to>
                                        <p:strVal val="0.6"/>
                                      </p:to>
                                    </p:set>
                                    <p:animEffect filter="image" prLst="opacity: 0.6">
                                      <p:cBhvr rctx="IE">
                                        <p:cTn id="12" dur="indefinite"/>
                                        <p:tgtEl>
                                          <p:spTgt spid="1031"/>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1031"/>
                                        </p:tgtEl>
                                        <p:attrNameLst>
                                          <p:attrName>style.opacity</p:attrName>
                                        </p:attrNameLst>
                                      </p:cBhvr>
                                      <p:to>
                                        <p:strVal val="0.6"/>
                                      </p:to>
                                    </p:set>
                                    <p:animEffect filter="image" prLst="opacity: 0.6">
                                      <p:cBhvr rctx="IE">
                                        <p:cTn id="20" dur="indefinite"/>
                                        <p:tgtEl>
                                          <p:spTgt spid="1031"/>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rctx="PPT">
                                        <p:cTn id="27" dur="indefinite"/>
                                        <p:tgtEl>
                                          <p:spTgt spid="1031"/>
                                        </p:tgtEl>
                                        <p:attrNameLst>
                                          <p:attrName>style.opacity</p:attrName>
                                        </p:attrNameLst>
                                      </p:cBhvr>
                                      <p:to>
                                        <p:strVal val="0.4"/>
                                      </p:to>
                                    </p:set>
                                    <p:animEffect filter="image" prLst="opacity: 0.4">
                                      <p:cBhvr rctx="IE">
                                        <p:cTn id="28" dur="indefinite"/>
                                        <p:tgtEl>
                                          <p:spTgt spid="1031"/>
                                        </p:tgtEl>
                                      </p:cBhvr>
                                    </p:animEffect>
                                  </p:childTnLst>
                                </p:cTn>
                              </p:par>
                              <p:par>
                                <p:cTn id="29" presetID="10" presetClass="exit" presetSubtype="0" fill="hold" nodeType="withEffect">
                                  <p:stCondLst>
                                    <p:cond delay="0"/>
                                  </p:stCondLst>
                                  <p:childTnLst>
                                    <p:animEffect transition="out" filter="fade">
                                      <p:cBhvr>
                                        <p:cTn id="30" dur="3000"/>
                                        <p:tgtEl>
                                          <p:spTgt spid="1030"/>
                                        </p:tgtEl>
                                      </p:cBhvr>
                                    </p:animEffect>
                                    <p:set>
                                      <p:cBhvr>
                                        <p:cTn id="31" dur="1" fill="hold">
                                          <p:stCondLst>
                                            <p:cond delay="2999"/>
                                          </p:stCondLst>
                                        </p:cTn>
                                        <p:tgtEl>
                                          <p:spTgt spid="1030"/>
                                        </p:tgtEl>
                                        <p:attrNameLst>
                                          <p:attrName>style.visibility</p:attrName>
                                        </p:attrNameLst>
                                      </p:cBhvr>
                                      <p:to>
                                        <p:strVal val="hidden"/>
                                      </p:to>
                                    </p:set>
                                  </p:childTnLst>
                                </p:cTn>
                              </p:par>
                              <p:par>
                                <p:cTn id="32" presetID="10" presetClass="exit" presetSubtype="0" fill="hold" nodeType="withEffect">
                                  <p:stCondLst>
                                    <p:cond delay="1000"/>
                                  </p:stCondLst>
                                  <p:childTnLst>
                                    <p:animEffect transition="out" filter="fade">
                                      <p:cBhvr>
                                        <p:cTn id="33" dur="3000"/>
                                        <p:tgtEl>
                                          <p:spTgt spid="2"/>
                                        </p:tgtEl>
                                      </p:cBhvr>
                                    </p:animEffect>
                                    <p:set>
                                      <p:cBhvr>
                                        <p:cTn id="34" dur="1" fill="hold">
                                          <p:stCondLst>
                                            <p:cond delay="2999"/>
                                          </p:stCondLst>
                                        </p:cTn>
                                        <p:tgtEl>
                                          <p:spTgt spid="2"/>
                                        </p:tgtEl>
                                        <p:attrNameLst>
                                          <p:attrName>style.visibility</p:attrName>
                                        </p:attrNameLst>
                                      </p:cBhvr>
                                      <p:to>
                                        <p:strVal val="hidden"/>
                                      </p:to>
                                    </p:set>
                                  </p:childTnLst>
                                </p:cTn>
                              </p:par>
                              <p:par>
                                <p:cTn id="35" presetID="10" presetClass="entr" presetSubtype="0" fill="hold" nodeType="withEffect">
                                  <p:stCondLst>
                                    <p:cond delay="2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3-10 crash - afbeelding.jpg"/>
          <p:cNvPicPr>
            <a:picLocks noChangeAspect="1"/>
          </p:cNvPicPr>
          <p:nvPr/>
        </p:nvPicPr>
        <p:blipFill>
          <a:blip r:embed="rId3" cstate="screen"/>
          <a:stretch>
            <a:fillRect/>
          </a:stretch>
        </p:blipFill>
        <p:spPr>
          <a:xfrm>
            <a:off x="1258824" y="829056"/>
            <a:ext cx="6626352" cy="5199888"/>
          </a:xfrm>
          <a:prstGeom prst="rect">
            <a:avLst/>
          </a:prstGeom>
        </p:spPr>
      </p:pic>
    </p:spTree>
  </p:cSld>
  <p:clrMapOvr>
    <a:masterClrMapping/>
  </p:clrMapOvr>
  <p:transition spd="slow" advTm="20510">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61964-a.jpg"/>
          <p:cNvPicPr>
            <a:picLocks noChangeAspect="1"/>
          </p:cNvPicPr>
          <p:nvPr/>
        </p:nvPicPr>
        <p:blipFill>
          <a:blip r:embed="rId4" cstate="print"/>
          <a:stretch>
            <a:fillRect/>
          </a:stretch>
        </p:blipFill>
        <p:spPr>
          <a:xfrm>
            <a:off x="-35946" y="0"/>
            <a:ext cx="9179945" cy="6858000"/>
          </a:xfrm>
          <a:prstGeom prst="rect">
            <a:avLst/>
          </a:prstGeom>
        </p:spPr>
      </p:pic>
      <p:pic>
        <p:nvPicPr>
          <p:cNvPr id="3" name="Afbeelding 2" descr="Motie vd Ham - Duyvendak..png"/>
          <p:cNvPicPr>
            <a:picLocks noChangeAspect="1"/>
          </p:cNvPicPr>
          <p:nvPr/>
        </p:nvPicPr>
        <p:blipFill>
          <a:blip r:embed="rId5" cstate="screen"/>
          <a:stretch>
            <a:fillRect/>
          </a:stretch>
        </p:blipFill>
        <p:spPr>
          <a:xfrm>
            <a:off x="5357818" y="1721027"/>
            <a:ext cx="3500462" cy="4851245"/>
          </a:xfrm>
          <a:prstGeom prst="rect">
            <a:avLst/>
          </a:prstGeom>
        </p:spPr>
      </p:pic>
      <p:pic>
        <p:nvPicPr>
          <p:cNvPr id="5" name="Afbeelding 4" descr="Motie vd Ham - Duyvendak..png"/>
          <p:cNvPicPr>
            <a:picLocks noChangeAspect="1"/>
          </p:cNvPicPr>
          <p:nvPr/>
        </p:nvPicPr>
        <p:blipFill>
          <a:blip r:embed="rId5" cstate="screen"/>
          <a:stretch>
            <a:fillRect/>
          </a:stretch>
        </p:blipFill>
        <p:spPr>
          <a:xfrm>
            <a:off x="1643042" y="-3441013"/>
            <a:ext cx="7215238" cy="9999505"/>
          </a:xfrm>
          <a:prstGeom prst="rect">
            <a:avLst/>
          </a:prstGeom>
        </p:spPr>
      </p:pic>
      <p:sp>
        <p:nvSpPr>
          <p:cNvPr id="7" name="Ovaal 6"/>
          <p:cNvSpPr/>
          <p:nvPr/>
        </p:nvSpPr>
        <p:spPr>
          <a:xfrm>
            <a:off x="3786182" y="2176983"/>
            <a:ext cx="4500594" cy="100013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ustDataLst>
      <p:tags r:id="rId1"/>
    </p:custDataLst>
  </p:cSld>
  <p:clrMapOvr>
    <a:masterClrMapping/>
  </p:clrMapOvr>
  <p:transition spd="slow" advTm="295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1"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70" decel="100000"/>
                                        <p:tgtEl>
                                          <p:spTgt spid="5"/>
                                        </p:tgtEl>
                                      </p:cBhvr>
                                    </p:animEffect>
                                    <p:animScale>
                                      <p:cBhvr>
                                        <p:cTn id="12" dur="770" decel="100000"/>
                                        <p:tgtEl>
                                          <p:spTgt spid="5"/>
                                        </p:tgtEl>
                                      </p:cBhvr>
                                      <p:from x="10000" y="10000"/>
                                      <p:to x="200000" y="450000"/>
                                    </p:animScale>
                                    <p:animScale>
                                      <p:cBhvr>
                                        <p:cTn id="13" dur="1230" accel="100000" fill="hold">
                                          <p:stCondLst>
                                            <p:cond delay="770"/>
                                          </p:stCondLst>
                                        </p:cTn>
                                        <p:tgtEl>
                                          <p:spTgt spid="5"/>
                                        </p:tgtEl>
                                      </p:cBhvr>
                                      <p:from x="200000" y="450000"/>
                                      <p:to x="100000" y="100000"/>
                                    </p:animScale>
                                    <p:set>
                                      <p:cBhvr>
                                        <p:cTn id="14" dur="770" fill="hold"/>
                                        <p:tgtEl>
                                          <p:spTgt spid="5"/>
                                        </p:tgtEl>
                                        <p:attrNameLst>
                                          <p:attrName>ppt_x</p:attrName>
                                        </p:attrNameLst>
                                      </p:cBhvr>
                                      <p:to>
                                        <p:strVal val="(0.5)"/>
                                      </p:to>
                                    </p:set>
                                    <p:anim from="(0.5)" to="(#ppt_x)" calcmode="lin" valueType="num">
                                      <p:cBhvr>
                                        <p:cTn id="15" dur="1230" accel="100000" fill="hold">
                                          <p:stCondLst>
                                            <p:cond delay="770"/>
                                          </p:stCondLst>
                                        </p:cTn>
                                        <p:tgtEl>
                                          <p:spTgt spid="5"/>
                                        </p:tgtEl>
                                        <p:attrNameLst>
                                          <p:attrName>ppt_x</p:attrName>
                                        </p:attrNameLst>
                                      </p:cBhvr>
                                    </p:anim>
                                    <p:set>
                                      <p:cBhvr>
                                        <p:cTn id="16" dur="770" fill="hold"/>
                                        <p:tgtEl>
                                          <p:spTgt spid="5"/>
                                        </p:tgtEl>
                                        <p:attrNameLst>
                                          <p:attrName>ppt_y</p:attrName>
                                        </p:attrNameLst>
                                      </p:cBhvr>
                                      <p:to>
                                        <p:strVal val="(#ppt_y+0.4)"/>
                                      </p:to>
                                    </p:set>
                                    <p:anim from="(#ppt_y+0.4)" to="(#ppt_y)" calcmode="lin" valueType="num">
                                      <p:cBhvr>
                                        <p:cTn id="17" dur="1230" accel="100000" fill="hold">
                                          <p:stCondLst>
                                            <p:cond delay="770"/>
                                          </p:stCondLst>
                                        </p:cTn>
                                        <p:tgtEl>
                                          <p:spTgt spid="5"/>
                                        </p:tgtEl>
                                        <p:attrNameLst>
                                          <p:attrName>ppt_y</p:attrName>
                                        </p:attrNameLst>
                                      </p:cBhvr>
                                    </p:anim>
                                  </p:childTnLst>
                                </p:cTn>
                              </p:par>
                            </p:childTnLst>
                          </p:cTn>
                        </p:par>
                        <p:par>
                          <p:cTn id="18" fill="hold">
                            <p:stCondLst>
                              <p:cond delay="4500"/>
                            </p:stCondLst>
                            <p:childTnLst>
                              <p:par>
                                <p:cTn id="19" presetID="2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Gezin met auto.png"/>
          <p:cNvPicPr>
            <a:picLocks noChangeAspect="1"/>
          </p:cNvPicPr>
          <p:nvPr/>
        </p:nvPicPr>
        <p:blipFill>
          <a:blip r:embed="rId3" cstate="screen"/>
          <a:stretch>
            <a:fillRect/>
          </a:stretch>
        </p:blipFill>
        <p:spPr>
          <a:xfrm>
            <a:off x="642910" y="306541"/>
            <a:ext cx="7854833" cy="6122855"/>
          </a:xfrm>
          <a:prstGeom prst="rect">
            <a:avLst/>
          </a:prstGeom>
        </p:spPr>
      </p:pic>
    </p:spTree>
  </p:cSld>
  <p:clrMapOvr>
    <a:masterClrMapping/>
  </p:clrMapOvr>
  <p:transition spd="slow" advTm="14250">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MF uitsnede 2020.jpg"/>
          <p:cNvPicPr>
            <a:picLocks noChangeAspect="1"/>
          </p:cNvPicPr>
          <p:nvPr/>
        </p:nvPicPr>
        <p:blipFill>
          <a:blip r:embed="rId3" cstate="print"/>
          <a:stretch>
            <a:fillRect/>
          </a:stretch>
        </p:blipFill>
        <p:spPr>
          <a:xfrm>
            <a:off x="928663" y="391612"/>
            <a:ext cx="7215238" cy="6135523"/>
          </a:xfrm>
          <a:prstGeom prst="rect">
            <a:avLst/>
          </a:prstGeom>
        </p:spPr>
      </p:pic>
    </p:spTree>
  </p:cSld>
  <p:clrMapOvr>
    <a:masterClrMapping/>
  </p:clrMapOvr>
  <p:transition spd="slow" advTm="18210">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jor-petra-kameel.jpg"/>
          <p:cNvPicPr>
            <a:picLocks noChangeAspect="1"/>
          </p:cNvPicPr>
          <p:nvPr/>
        </p:nvPicPr>
        <p:blipFill>
          <a:blip r:embed="rId4" cstate="print"/>
          <a:stretch>
            <a:fillRect/>
          </a:stretch>
        </p:blipFill>
        <p:spPr>
          <a:xfrm flipH="1">
            <a:off x="-3" y="0"/>
            <a:ext cx="9144001" cy="6858000"/>
          </a:xfrm>
          <a:prstGeom prst="rect">
            <a:avLst/>
          </a:prstGeom>
        </p:spPr>
      </p:pic>
      <p:pic>
        <p:nvPicPr>
          <p:cNvPr id="2" name="Afbeelding 1" descr="MED-CSP logo.png"/>
          <p:cNvPicPr>
            <a:picLocks noChangeAspect="1"/>
          </p:cNvPicPr>
          <p:nvPr/>
        </p:nvPicPr>
        <p:blipFill>
          <a:blip r:embed="rId5" cstate="print"/>
          <a:stretch>
            <a:fillRect/>
          </a:stretch>
        </p:blipFill>
        <p:spPr>
          <a:xfrm>
            <a:off x="928662" y="773064"/>
            <a:ext cx="1409897" cy="704948"/>
          </a:xfrm>
          <a:prstGeom prst="rect">
            <a:avLst/>
          </a:prstGeom>
        </p:spPr>
      </p:pic>
      <p:pic>
        <p:nvPicPr>
          <p:cNvPr id="4" name="Afbeelding 3" descr="AQUA-CSP logo transparant.png"/>
          <p:cNvPicPr>
            <a:picLocks noChangeAspect="1"/>
          </p:cNvPicPr>
          <p:nvPr/>
        </p:nvPicPr>
        <p:blipFill>
          <a:blip r:embed="rId6" cstate="print"/>
          <a:stretch>
            <a:fillRect/>
          </a:stretch>
        </p:blipFill>
        <p:spPr>
          <a:xfrm>
            <a:off x="7000892" y="696843"/>
            <a:ext cx="1396318" cy="857389"/>
          </a:xfrm>
          <a:prstGeom prst="rect">
            <a:avLst/>
          </a:prstGeom>
        </p:spPr>
      </p:pic>
      <p:pic>
        <p:nvPicPr>
          <p:cNvPr id="5" name="Afbeelding 4" descr="TRANS-CSP logo transparant.png"/>
          <p:cNvPicPr>
            <a:picLocks noChangeAspect="1"/>
          </p:cNvPicPr>
          <p:nvPr/>
        </p:nvPicPr>
        <p:blipFill>
          <a:blip r:embed="rId7" cstate="print"/>
          <a:stretch>
            <a:fillRect/>
          </a:stretch>
        </p:blipFill>
        <p:spPr>
          <a:xfrm>
            <a:off x="3598060" y="642852"/>
            <a:ext cx="1947880" cy="965372"/>
          </a:xfrm>
          <a:prstGeom prst="rect">
            <a:avLst/>
          </a:prstGeom>
        </p:spPr>
      </p:pic>
      <p:pic>
        <p:nvPicPr>
          <p:cNvPr id="7" name="~PP246.WAV">
            <a:hlinkClick r:id="" action="ppaction://media"/>
          </p:cNvPr>
          <p:cNvPicPr>
            <a:picLocks noRot="1" noChangeAspect="1"/>
          </p:cNvPicPr>
          <p:nvPr>
            <a:wavAudioFile r:embed="rId1" name="~PP246.WAV"/>
          </p:nvPr>
        </p:nvPicPr>
        <p:blipFill>
          <a:blip r:embed="rId8" cstate="print"/>
          <a:stretch>
            <a:fillRect/>
          </a:stretch>
        </p:blipFill>
        <p:spPr>
          <a:xfrm>
            <a:off x="8632825" y="6346825"/>
            <a:ext cx="304800" cy="304800"/>
          </a:xfrm>
          <a:prstGeom prst="rect">
            <a:avLst/>
          </a:prstGeom>
        </p:spPr>
      </p:pic>
    </p:spTree>
  </p:cSld>
  <p:clrMapOvr>
    <a:masterClrMapping/>
  </p:clrMapOvr>
  <p:transition spd="slow" advTm="208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roro3.jpg"/>
          <p:cNvPicPr>
            <a:picLocks noChangeAspect="1"/>
          </p:cNvPicPr>
          <p:nvPr/>
        </p:nvPicPr>
        <p:blipFill>
          <a:blip r:embed="rId3" cstate="print"/>
          <a:stretch>
            <a:fillRect/>
          </a:stretch>
        </p:blipFill>
        <p:spPr>
          <a:xfrm>
            <a:off x="-20432" y="0"/>
            <a:ext cx="9162845" cy="6858000"/>
          </a:xfrm>
          <a:prstGeom prst="rect">
            <a:avLst/>
          </a:prstGeom>
        </p:spPr>
      </p:pic>
    </p:spTree>
  </p:cSld>
  <p:clrMapOvr>
    <a:masterClrMapping/>
  </p:clrMapOvr>
  <p:transition spd="slow" advTm="14560">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00-03.bmp"/>
          <p:cNvPicPr>
            <a:picLocks noChangeAspect="1"/>
          </p:cNvPicPr>
          <p:nvPr/>
        </p:nvPicPr>
        <p:blipFill>
          <a:blip r:embed="rId3" cstate="screen"/>
          <a:stretch>
            <a:fillRect/>
          </a:stretch>
        </p:blipFill>
        <p:spPr>
          <a:xfrm>
            <a:off x="777022" y="379836"/>
            <a:ext cx="7590287" cy="6072230"/>
          </a:xfrm>
          <a:prstGeom prst="rect">
            <a:avLst/>
          </a:prstGeom>
          <a:effectLst>
            <a:softEdge rad="317500"/>
          </a:effectLst>
        </p:spPr>
      </p:pic>
    </p:spTree>
  </p:cSld>
  <p:clrMapOvr>
    <a:masterClrMapping/>
  </p:clrMapOvr>
  <p:transition spd="slow" advTm="219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071934" y="2849007"/>
            <a:ext cx="3143272" cy="2092881"/>
          </a:xfrm>
          <a:prstGeom prst="rect">
            <a:avLst/>
          </a:prstGeom>
          <a:noFill/>
        </p:spPr>
        <p:txBody>
          <a:bodyPr wrap="square" rtlCol="0">
            <a:spAutoFit/>
          </a:bodyPr>
          <a:lstStyle/>
          <a:p>
            <a:r>
              <a:rPr lang="nl-NL" sz="2000" b="1" dirty="0" smtClean="0">
                <a:solidFill>
                  <a:schemeClr val="bg1"/>
                </a:solidFill>
              </a:rPr>
              <a:t>Vereniging voor ZonneKrachtCentrales</a:t>
            </a:r>
          </a:p>
          <a:p>
            <a:endParaRPr lang="nl-NL" dirty="0" smtClean="0">
              <a:solidFill>
                <a:schemeClr val="bg1"/>
              </a:solidFill>
            </a:endParaRPr>
          </a:p>
          <a:p>
            <a:r>
              <a:rPr lang="nl-NL" dirty="0" smtClean="0">
                <a:solidFill>
                  <a:schemeClr val="bg1"/>
                </a:solidFill>
              </a:rPr>
              <a:t>Postbus 562</a:t>
            </a:r>
          </a:p>
          <a:p>
            <a:r>
              <a:rPr lang="nl-NL" dirty="0" smtClean="0">
                <a:solidFill>
                  <a:schemeClr val="bg1"/>
                </a:solidFill>
              </a:rPr>
              <a:t>2800 AN  Gouda</a:t>
            </a:r>
          </a:p>
          <a:p>
            <a:endParaRPr lang="nl-NL" dirty="0" smtClean="0">
              <a:solidFill>
                <a:schemeClr val="bg1"/>
              </a:solidFill>
            </a:endParaRPr>
          </a:p>
          <a:p>
            <a:r>
              <a:rPr lang="nl-NL" dirty="0" err="1" smtClean="0">
                <a:solidFill>
                  <a:schemeClr val="bg1"/>
                </a:solidFill>
                <a:hlinkClick r:id="rId3"/>
              </a:rPr>
              <a:t>www.zonnekrachtcentrales.nl</a:t>
            </a:r>
            <a:r>
              <a:rPr lang="nl-NL" dirty="0" smtClean="0">
                <a:solidFill>
                  <a:schemeClr val="bg1"/>
                </a:solidFill>
              </a:rPr>
              <a:t> </a:t>
            </a:r>
          </a:p>
        </p:txBody>
      </p:sp>
      <p:pic>
        <p:nvPicPr>
          <p:cNvPr id="6" name="Afbeelding 5" descr="Logo New Energy Operations - witte tekst..png"/>
          <p:cNvPicPr>
            <a:picLocks noChangeAspect="1"/>
          </p:cNvPicPr>
          <p:nvPr/>
        </p:nvPicPr>
        <p:blipFill>
          <a:blip r:embed="rId4" cstate="print"/>
          <a:stretch>
            <a:fillRect/>
          </a:stretch>
        </p:blipFill>
        <p:spPr>
          <a:xfrm>
            <a:off x="785786" y="5203049"/>
            <a:ext cx="2000264" cy="1321576"/>
          </a:xfrm>
          <a:prstGeom prst="rect">
            <a:avLst/>
          </a:prstGeom>
        </p:spPr>
      </p:pic>
      <p:pic>
        <p:nvPicPr>
          <p:cNvPr id="7" name="Afbeelding 6" descr="Logo VZKC transparant 131x150.png"/>
          <p:cNvPicPr>
            <a:picLocks noChangeAspect="1"/>
          </p:cNvPicPr>
          <p:nvPr/>
        </p:nvPicPr>
        <p:blipFill>
          <a:blip r:embed="rId5" cstate="print"/>
          <a:stretch>
            <a:fillRect/>
          </a:stretch>
        </p:blipFill>
        <p:spPr>
          <a:xfrm>
            <a:off x="7215206" y="3200052"/>
            <a:ext cx="1521203" cy="1741836"/>
          </a:xfrm>
          <a:prstGeom prst="rect">
            <a:avLst/>
          </a:prstGeom>
        </p:spPr>
      </p:pic>
      <p:sp>
        <p:nvSpPr>
          <p:cNvPr id="8" name="Tekstvak 7"/>
          <p:cNvSpPr txBox="1"/>
          <p:nvPr/>
        </p:nvSpPr>
        <p:spPr>
          <a:xfrm>
            <a:off x="684213" y="2910563"/>
            <a:ext cx="3000396" cy="2031325"/>
          </a:xfrm>
          <a:prstGeom prst="rect">
            <a:avLst/>
          </a:prstGeom>
          <a:noFill/>
        </p:spPr>
        <p:txBody>
          <a:bodyPr wrap="square" rtlCol="0">
            <a:spAutoFit/>
          </a:bodyPr>
          <a:lstStyle/>
          <a:p>
            <a:r>
              <a:rPr lang="nl-NL" b="1" dirty="0" smtClean="0">
                <a:solidFill>
                  <a:schemeClr val="bg1"/>
                </a:solidFill>
              </a:rPr>
              <a:t>New Energy Operations BV</a:t>
            </a:r>
          </a:p>
          <a:p>
            <a:r>
              <a:rPr lang="nl-NL" dirty="0" smtClean="0">
                <a:solidFill>
                  <a:schemeClr val="bg1"/>
                </a:solidFill>
              </a:rPr>
              <a:t>Voorhuis 9</a:t>
            </a:r>
          </a:p>
          <a:p>
            <a:r>
              <a:rPr lang="nl-NL" dirty="0" smtClean="0">
                <a:solidFill>
                  <a:schemeClr val="bg1"/>
                </a:solidFill>
              </a:rPr>
              <a:t>9205 BD  Drachten</a:t>
            </a:r>
          </a:p>
          <a:p>
            <a:endParaRPr lang="nl-NL" dirty="0" smtClean="0">
              <a:solidFill>
                <a:schemeClr val="bg1"/>
              </a:solidFill>
            </a:endParaRPr>
          </a:p>
          <a:p>
            <a:r>
              <a:rPr lang="nl-NL" dirty="0" smtClean="0">
                <a:solidFill>
                  <a:schemeClr val="bg1"/>
                </a:solidFill>
              </a:rPr>
              <a:t>Coördinator Solar City 2050</a:t>
            </a:r>
          </a:p>
          <a:p>
            <a:endParaRPr lang="nl-NL" dirty="0" smtClean="0">
              <a:solidFill>
                <a:schemeClr val="bg1"/>
              </a:solidFill>
            </a:endParaRPr>
          </a:p>
          <a:p>
            <a:r>
              <a:rPr lang="nl-NL" dirty="0" smtClean="0">
                <a:solidFill>
                  <a:schemeClr val="bg1"/>
                </a:solidFill>
                <a:hlinkClick r:id="rId6"/>
              </a:rPr>
              <a:t>solarcity2050@emconsult.eu</a:t>
            </a:r>
            <a:r>
              <a:rPr lang="nl-NL" dirty="0" smtClean="0">
                <a:solidFill>
                  <a:schemeClr val="bg1"/>
                </a:solidFill>
              </a:rPr>
              <a:t> </a:t>
            </a:r>
          </a:p>
        </p:txBody>
      </p:sp>
      <p:sp>
        <p:nvSpPr>
          <p:cNvPr id="9" name="Tekstvak 8"/>
          <p:cNvSpPr txBox="1"/>
          <p:nvPr/>
        </p:nvSpPr>
        <p:spPr>
          <a:xfrm>
            <a:off x="684213" y="500042"/>
            <a:ext cx="4214842" cy="2062103"/>
          </a:xfrm>
          <a:prstGeom prst="rect">
            <a:avLst/>
          </a:prstGeom>
          <a:noFill/>
        </p:spPr>
        <p:txBody>
          <a:bodyPr wrap="square" rtlCol="0">
            <a:spAutoFit/>
          </a:bodyPr>
          <a:lstStyle/>
          <a:p>
            <a:r>
              <a:rPr lang="nl-NL" sz="2000" b="1" dirty="0" smtClean="0">
                <a:solidFill>
                  <a:schemeClr val="bg1"/>
                </a:solidFill>
              </a:rPr>
              <a:t>Stichting GEZEN</a:t>
            </a:r>
          </a:p>
          <a:p>
            <a:r>
              <a:rPr lang="nl-NL" dirty="0" smtClean="0">
                <a:solidFill>
                  <a:schemeClr val="bg1"/>
                </a:solidFill>
              </a:rPr>
              <a:t>(Grootschalige Exploitatie Zonne Energie)</a:t>
            </a:r>
          </a:p>
          <a:p>
            <a:endParaRPr lang="nl-NL" dirty="0" smtClean="0">
              <a:solidFill>
                <a:schemeClr val="bg1"/>
              </a:solidFill>
            </a:endParaRPr>
          </a:p>
          <a:p>
            <a:r>
              <a:rPr lang="nl-NL" dirty="0" smtClean="0">
                <a:solidFill>
                  <a:schemeClr val="bg1"/>
                </a:solidFill>
              </a:rPr>
              <a:t>Nieuwe Kerkhof 30a,</a:t>
            </a:r>
            <a:br>
              <a:rPr lang="nl-NL" dirty="0" smtClean="0">
                <a:solidFill>
                  <a:schemeClr val="bg1"/>
                </a:solidFill>
              </a:rPr>
            </a:br>
            <a:r>
              <a:rPr lang="nl-NL" dirty="0" smtClean="0">
                <a:solidFill>
                  <a:schemeClr val="bg1"/>
                </a:solidFill>
              </a:rPr>
              <a:t>9712 PW Groningen.</a:t>
            </a:r>
          </a:p>
          <a:p>
            <a:endParaRPr lang="nl-NL" dirty="0" smtClean="0">
              <a:solidFill>
                <a:schemeClr val="bg1"/>
              </a:solidFill>
            </a:endParaRPr>
          </a:p>
          <a:p>
            <a:r>
              <a:rPr lang="nl-NL" dirty="0" err="1" smtClean="0">
                <a:solidFill>
                  <a:schemeClr val="bg1"/>
                </a:solidFill>
                <a:hlinkClick r:id="rId7"/>
              </a:rPr>
              <a:t>www.zonisdetoekomst.nl</a:t>
            </a:r>
            <a:r>
              <a:rPr lang="nl-NL" dirty="0" smtClean="0">
                <a:solidFill>
                  <a:schemeClr val="bg1"/>
                </a:solidFill>
              </a:rPr>
              <a:t> </a:t>
            </a:r>
          </a:p>
        </p:txBody>
      </p:sp>
      <p:sp>
        <p:nvSpPr>
          <p:cNvPr id="10" name="Tekstvak 9"/>
          <p:cNvSpPr txBox="1"/>
          <p:nvPr/>
        </p:nvSpPr>
        <p:spPr>
          <a:xfrm>
            <a:off x="4357686" y="6131502"/>
            <a:ext cx="857256" cy="369332"/>
          </a:xfrm>
          <a:prstGeom prst="rect">
            <a:avLst/>
          </a:prstGeom>
          <a:noFill/>
        </p:spPr>
        <p:txBody>
          <a:bodyPr wrap="square" rtlCol="0">
            <a:spAutoFit/>
          </a:bodyPr>
          <a:lstStyle/>
          <a:p>
            <a:r>
              <a:rPr lang="nl-NL" dirty="0" smtClean="0">
                <a:solidFill>
                  <a:schemeClr val="bg1"/>
                </a:solidFill>
              </a:rPr>
              <a:t> i.s.m.</a:t>
            </a:r>
          </a:p>
        </p:txBody>
      </p:sp>
      <p:grpSp>
        <p:nvGrpSpPr>
          <p:cNvPr id="12" name="Group 12"/>
          <p:cNvGrpSpPr>
            <a:grpSpLocks/>
          </p:cNvGrpSpPr>
          <p:nvPr/>
        </p:nvGrpSpPr>
        <p:grpSpPr bwMode="auto">
          <a:xfrm>
            <a:off x="6286512" y="6072206"/>
            <a:ext cx="2500330" cy="428628"/>
            <a:chOff x="203" y="1616"/>
            <a:chExt cx="5213" cy="702"/>
          </a:xfrm>
        </p:grpSpPr>
        <p:pic>
          <p:nvPicPr>
            <p:cNvPr id="13" name="Picture 13"/>
            <p:cNvPicPr>
              <a:picLocks noChangeAspect="1" noChangeArrowheads="1"/>
            </p:cNvPicPr>
            <p:nvPr/>
          </p:nvPicPr>
          <p:blipFill>
            <a:blip r:embed="rId8" cstate="print">
              <a:lum bright="-12000" contrast="-11000"/>
            </a:blip>
            <a:srcRect/>
            <a:stretch>
              <a:fillRect/>
            </a:stretch>
          </p:blipFill>
          <p:spPr bwMode="auto">
            <a:xfrm>
              <a:off x="1059" y="1619"/>
              <a:ext cx="3626" cy="699"/>
            </a:xfrm>
            <a:prstGeom prst="rect">
              <a:avLst/>
            </a:prstGeom>
            <a:noFill/>
            <a:ln w="9525">
              <a:noFill/>
              <a:miter lim="800000"/>
              <a:headEnd/>
              <a:tailEnd/>
            </a:ln>
          </p:spPr>
        </p:pic>
        <p:pic>
          <p:nvPicPr>
            <p:cNvPr id="14" name="Picture 14"/>
            <p:cNvPicPr>
              <a:picLocks noChangeAspect="1" noChangeArrowheads="1"/>
            </p:cNvPicPr>
            <p:nvPr/>
          </p:nvPicPr>
          <p:blipFill>
            <a:blip r:embed="rId9" cstate="print">
              <a:lum bright="-12000" contrast="-11000"/>
            </a:blip>
            <a:srcRect/>
            <a:stretch>
              <a:fillRect/>
            </a:stretch>
          </p:blipFill>
          <p:spPr bwMode="auto">
            <a:xfrm>
              <a:off x="203" y="1616"/>
              <a:ext cx="862" cy="700"/>
            </a:xfrm>
            <a:prstGeom prst="rect">
              <a:avLst/>
            </a:prstGeom>
            <a:noFill/>
            <a:ln w="9525">
              <a:noFill/>
              <a:miter lim="800000"/>
              <a:headEnd/>
              <a:tailEnd/>
            </a:ln>
          </p:spPr>
        </p:pic>
        <p:pic>
          <p:nvPicPr>
            <p:cNvPr id="15" name="Picture 15"/>
            <p:cNvPicPr>
              <a:picLocks noChangeAspect="1" noChangeArrowheads="1"/>
            </p:cNvPicPr>
            <p:nvPr/>
          </p:nvPicPr>
          <p:blipFill>
            <a:blip r:embed="rId10" cstate="print">
              <a:lum bright="-12000" contrast="-11000"/>
            </a:blip>
            <a:srcRect/>
            <a:stretch>
              <a:fillRect/>
            </a:stretch>
          </p:blipFill>
          <p:spPr bwMode="auto">
            <a:xfrm>
              <a:off x="4673" y="1620"/>
              <a:ext cx="743" cy="693"/>
            </a:xfrm>
            <a:prstGeom prst="rect">
              <a:avLst/>
            </a:prstGeom>
            <a:noFill/>
            <a:ln w="9525">
              <a:noFill/>
              <a:miter lim="800000"/>
              <a:headEnd/>
              <a:tailEnd/>
            </a:ln>
          </p:spPr>
        </p:pic>
      </p:grpSp>
    </p:spTree>
  </p:cSld>
  <p:clrMapOvr>
    <a:masterClrMapping/>
  </p:clrMapOvr>
  <p:transition spd="slow" advTm="22150">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print">
            <a:lum bright="-25000" contrast="-48000"/>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1571604" y="6825549"/>
            <a:ext cx="6357982" cy="5170646"/>
          </a:xfrm>
          <a:prstGeom prst="rect">
            <a:avLst/>
          </a:prstGeom>
          <a:noFill/>
        </p:spPr>
        <p:txBody>
          <a:bodyPr wrap="square" rtlCol="0">
            <a:spAutoFit/>
          </a:bodyPr>
          <a:lstStyle/>
          <a:p>
            <a:pPr algn="ctr"/>
            <a:r>
              <a:rPr lang="nl-NL" sz="2400" b="1" dirty="0" smtClean="0">
                <a:ln w="0" cmpd="sng">
                  <a:solidFill>
                    <a:srgbClr val="FFFF00"/>
                  </a:solidFill>
                </a:ln>
                <a:solidFill>
                  <a:schemeClr val="bg1"/>
                </a:solidFill>
                <a:effectLst>
                  <a:outerShdw blurRad="228600" dist="317500" dir="7680000" sx="103000" sy="103000" kx="1300200" algn="ctr" rotWithShape="0">
                    <a:prstClr val="black"/>
                  </a:outerShdw>
                </a:effectLst>
              </a:rPr>
              <a:t>ER IS GEEN ENERGIE TEKORT !</a:t>
            </a: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Opdrachtgever: Vereniging voor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ZonneKrachtcentrales</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Ontwerp: Dirk Smets,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industrial</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designer</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Screening</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Evert du Marchie van Voorthuysen, Stichting GEZEN</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Realisatie: Frans Cuppen, New Energy Operations BV</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Financiering: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Hank</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Monroby</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Citizens</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Multi National</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Met dank aan de auteurs van de getoonde informatie die, voor zover zij konden worden achterhaald, zijn vermeld in de afzonderlijk verkrijgbare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handout</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a:t>
            </a:r>
          </a:p>
          <a:p>
            <a:pPr algn="ctr"/>
            <a:endParaRPr lang="nl-NL" dirty="0">
              <a:ln w="0" cmpd="sng">
                <a:solidFill>
                  <a:srgbClr val="FFFF00"/>
                </a:solidFill>
              </a:ln>
              <a:solidFill>
                <a:schemeClr val="bg1"/>
              </a:solidFill>
              <a:effectLst>
                <a:outerShdw blurRad="228600" dist="317500" dir="7680000" sx="103000" sy="103000" kx="1300200" algn="ctr" rotWithShape="0">
                  <a:prstClr val="black"/>
                </a:outerShdw>
              </a:effectLst>
            </a:endParaRPr>
          </a:p>
        </p:txBody>
      </p:sp>
    </p:spTree>
  </p:cSld>
  <p:clrMapOvr>
    <a:masterClrMapping/>
  </p:clrMapOvr>
  <p:transition spd="slow" advTm="312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1000"/>
                                  </p:stCondLst>
                                  <p:childTnLst>
                                    <p:animMotion origin="layout" path="M -4.44444E-6 9.98613E-7 L 0.00417 -0.89205 " pathEditMode="relative" rAng="0" ptsTypes="AA">
                                      <p:cBhvr>
                                        <p:cTn id="6" dur="20000" fill="hold"/>
                                        <p:tgtEl>
                                          <p:spTgt spid="2"/>
                                        </p:tgtEl>
                                        <p:attrNameLst>
                                          <p:attrName>ppt_x</p:attrName>
                                          <p:attrName>ppt_y</p:attrName>
                                        </p:attrNameLst>
                                      </p:cBhvr>
                                      <p:rCtr x="2" y="-4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Gezin zonder auto.png"/>
          <p:cNvPicPr>
            <a:picLocks noChangeAspect="1"/>
          </p:cNvPicPr>
          <p:nvPr/>
        </p:nvPicPr>
        <p:blipFill>
          <a:blip r:embed="rId3" cstate="screen"/>
          <a:stretch>
            <a:fillRect/>
          </a:stretch>
        </p:blipFill>
        <p:spPr>
          <a:xfrm>
            <a:off x="622505" y="285728"/>
            <a:ext cx="7950023" cy="6227833"/>
          </a:xfrm>
          <a:prstGeom prst="rect">
            <a:avLst/>
          </a:prstGeom>
        </p:spPr>
      </p:pic>
    </p:spTree>
  </p:cSld>
  <p:clrMapOvr>
    <a:masterClrMapping/>
  </p:clrMapOvr>
  <p:transition spd="slow" advTm="19670">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5000" contrast="-48000"/>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1571604" y="6825549"/>
            <a:ext cx="6357982" cy="3508653"/>
          </a:xfrm>
          <a:prstGeom prst="rect">
            <a:avLst/>
          </a:prstGeom>
          <a:noFill/>
        </p:spPr>
        <p:txBody>
          <a:bodyPr wrap="square" rtlCol="0">
            <a:spAutoFit/>
          </a:bodyPr>
          <a:lstStyle/>
          <a:p>
            <a:pPr algn="ctr"/>
            <a:r>
              <a:rPr lang="nl-NL" sz="2400" b="1" dirty="0" smtClean="0">
                <a:ln w="0" cmpd="sng">
                  <a:solidFill>
                    <a:srgbClr val="FFFF00"/>
                  </a:solidFill>
                </a:ln>
                <a:solidFill>
                  <a:schemeClr val="bg1"/>
                </a:solidFill>
                <a:effectLst>
                  <a:outerShdw blurRad="228600" dist="317500" dir="7680000" sx="103000" sy="103000" kx="1300200" algn="ctr" rotWithShape="0">
                    <a:prstClr val="black"/>
                  </a:outerShdw>
                </a:effectLst>
              </a:rPr>
              <a:t>Solar City 2050 = </a:t>
            </a:r>
            <a:r>
              <a:rPr lang="nl-NL" sz="2400" b="1" dirty="0" err="1" smtClean="0">
                <a:ln w="0" cmpd="sng">
                  <a:solidFill>
                    <a:srgbClr val="FFFF00"/>
                  </a:solidFill>
                </a:ln>
                <a:solidFill>
                  <a:schemeClr val="bg1"/>
                </a:solidFill>
                <a:effectLst>
                  <a:outerShdw blurRad="228600" dist="317500" dir="7680000" sx="103000" sy="103000" kx="1300200" algn="ctr" rotWithShape="0">
                    <a:prstClr val="black"/>
                  </a:outerShdw>
                </a:effectLst>
              </a:rPr>
              <a:t>Future</a:t>
            </a:r>
            <a:r>
              <a:rPr lang="nl-NL" sz="2400" b="1" dirty="0" smtClean="0">
                <a:ln w="0" cmpd="sng">
                  <a:solidFill>
                    <a:srgbClr val="FFFF00"/>
                  </a:solidFill>
                </a:ln>
                <a:solidFill>
                  <a:schemeClr val="bg1"/>
                </a:solidFill>
                <a:effectLst>
                  <a:outerShdw blurRad="228600" dist="317500" dir="7680000" sx="103000" sy="103000" kx="1300200" algn="ctr" rotWithShape="0">
                    <a:prstClr val="black"/>
                  </a:outerShdw>
                </a:effectLst>
              </a:rPr>
              <a:t> Energy!</a:t>
            </a: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Initiated</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by</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Vereniging voor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ZonneKrachtcentrales</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Design: Dirk Smets,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industrial</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designer</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Screening</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Evert du Marchie van Voorthuysen, Stichting GEZEN</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Made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by</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Frans Cuppen, New Energy Operations BV</a:t>
            </a:r>
          </a:p>
          <a:p>
            <a:pPr algn="ctr"/>
            <a:endPar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endParaRPr>
          </a:p>
          <a:p>
            <a:pPr algn="ct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Funding</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Hank</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Monroby</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a:t>
            </a:r>
            <a:r>
              <a:rPr lang="nl-NL" dirty="0" err="1" smtClean="0">
                <a:ln w="0" cmpd="sng">
                  <a:solidFill>
                    <a:srgbClr val="FFFF00"/>
                  </a:solidFill>
                </a:ln>
                <a:solidFill>
                  <a:schemeClr val="bg1"/>
                </a:solidFill>
                <a:effectLst>
                  <a:outerShdw blurRad="228600" dist="317500" dir="7680000" sx="103000" sy="103000" kx="1300200" algn="ctr" rotWithShape="0">
                    <a:prstClr val="black"/>
                  </a:outerShdw>
                </a:effectLst>
              </a:rPr>
              <a:t>Citizens</a:t>
            </a:r>
            <a:r>
              <a:rPr lang="nl-NL" dirty="0" smtClean="0">
                <a:ln w="0" cmpd="sng">
                  <a:solidFill>
                    <a:srgbClr val="FFFF00"/>
                  </a:solidFill>
                </a:ln>
                <a:solidFill>
                  <a:schemeClr val="bg1"/>
                </a:solidFill>
                <a:effectLst>
                  <a:outerShdw blurRad="228600" dist="317500" dir="7680000" sx="103000" sy="103000" kx="1300200" algn="ctr" rotWithShape="0">
                    <a:prstClr val="black"/>
                  </a:outerShdw>
                </a:effectLst>
              </a:rPr>
              <a:t> Multi National</a:t>
            </a:r>
          </a:p>
        </p:txBody>
      </p:sp>
      <p:pic>
        <p:nvPicPr>
          <p:cNvPr id="3" name="Afbeelding 2" descr="Logo New Energy Operations - witte tekst..png"/>
          <p:cNvPicPr>
            <a:picLocks noChangeAspect="1"/>
          </p:cNvPicPr>
          <p:nvPr/>
        </p:nvPicPr>
        <p:blipFill>
          <a:blip r:embed="rId4" cstate="print">
            <a:lum bright="-30000" contrast="-20000"/>
          </a:blip>
          <a:stretch>
            <a:fillRect/>
          </a:stretch>
        </p:blipFill>
        <p:spPr>
          <a:xfrm>
            <a:off x="428596" y="5572140"/>
            <a:ext cx="1357322" cy="896783"/>
          </a:xfrm>
          <a:prstGeom prst="rect">
            <a:avLst/>
          </a:prstGeom>
        </p:spPr>
      </p:pic>
      <p:pic>
        <p:nvPicPr>
          <p:cNvPr id="4" name="Afbeelding 3" descr="Logo VZKC transparant 131x150.png"/>
          <p:cNvPicPr>
            <a:picLocks noChangeAspect="1"/>
          </p:cNvPicPr>
          <p:nvPr/>
        </p:nvPicPr>
        <p:blipFill>
          <a:blip r:embed="rId5" cstate="print"/>
          <a:stretch>
            <a:fillRect/>
          </a:stretch>
        </p:blipFill>
        <p:spPr>
          <a:xfrm>
            <a:off x="7513262" y="5072074"/>
            <a:ext cx="1235451" cy="1414639"/>
          </a:xfrm>
          <a:prstGeom prst="rect">
            <a:avLst/>
          </a:prstGeom>
        </p:spPr>
      </p:pic>
      <p:grpSp>
        <p:nvGrpSpPr>
          <p:cNvPr id="5" name="Group 12"/>
          <p:cNvGrpSpPr>
            <a:grpSpLocks/>
          </p:cNvGrpSpPr>
          <p:nvPr/>
        </p:nvGrpSpPr>
        <p:grpSpPr bwMode="auto">
          <a:xfrm>
            <a:off x="3571868" y="6000768"/>
            <a:ext cx="2500330" cy="428628"/>
            <a:chOff x="203" y="1616"/>
            <a:chExt cx="5213" cy="702"/>
          </a:xfrm>
        </p:grpSpPr>
        <p:pic>
          <p:nvPicPr>
            <p:cNvPr id="6" name="Picture 13"/>
            <p:cNvPicPr>
              <a:picLocks noChangeAspect="1" noChangeArrowheads="1"/>
            </p:cNvPicPr>
            <p:nvPr/>
          </p:nvPicPr>
          <p:blipFill>
            <a:blip r:embed="rId6" cstate="print">
              <a:lum bright="-11000" contrast="-45000"/>
            </a:blip>
            <a:srcRect/>
            <a:stretch>
              <a:fillRect/>
            </a:stretch>
          </p:blipFill>
          <p:spPr bwMode="auto">
            <a:xfrm>
              <a:off x="1059" y="1619"/>
              <a:ext cx="3626" cy="699"/>
            </a:xfrm>
            <a:prstGeom prst="rect">
              <a:avLst/>
            </a:prstGeom>
            <a:noFill/>
            <a:ln w="9525">
              <a:noFill/>
              <a:miter lim="800000"/>
              <a:headEnd/>
              <a:tailEnd/>
            </a:ln>
          </p:spPr>
        </p:pic>
        <p:pic>
          <p:nvPicPr>
            <p:cNvPr id="7" name="Picture 14"/>
            <p:cNvPicPr>
              <a:picLocks noChangeAspect="1" noChangeArrowheads="1"/>
            </p:cNvPicPr>
            <p:nvPr/>
          </p:nvPicPr>
          <p:blipFill>
            <a:blip r:embed="rId7" cstate="print">
              <a:lum bright="-11000" contrast="-42000"/>
            </a:blip>
            <a:srcRect/>
            <a:stretch>
              <a:fillRect/>
            </a:stretch>
          </p:blipFill>
          <p:spPr bwMode="auto">
            <a:xfrm>
              <a:off x="203" y="1616"/>
              <a:ext cx="862" cy="700"/>
            </a:xfrm>
            <a:prstGeom prst="rect">
              <a:avLst/>
            </a:prstGeom>
            <a:noFill/>
            <a:ln w="9525">
              <a:noFill/>
              <a:miter lim="800000"/>
              <a:headEnd/>
              <a:tailEnd/>
            </a:ln>
          </p:spPr>
        </p:pic>
        <p:pic>
          <p:nvPicPr>
            <p:cNvPr id="8" name="Picture 15"/>
            <p:cNvPicPr>
              <a:picLocks noChangeAspect="1" noChangeArrowheads="1"/>
            </p:cNvPicPr>
            <p:nvPr/>
          </p:nvPicPr>
          <p:blipFill>
            <a:blip r:embed="rId8" cstate="print">
              <a:lum bright="-11000" contrast="-42000"/>
            </a:blip>
            <a:srcRect/>
            <a:stretch>
              <a:fillRect/>
            </a:stretch>
          </p:blipFill>
          <p:spPr bwMode="auto">
            <a:xfrm>
              <a:off x="4673" y="1620"/>
              <a:ext cx="743" cy="693"/>
            </a:xfrm>
            <a:prstGeom prst="rect">
              <a:avLst/>
            </a:prstGeom>
            <a:noFill/>
            <a:ln w="9525">
              <a:noFill/>
              <a:miter lim="800000"/>
              <a:headEnd/>
              <a:tailEnd/>
            </a:ln>
          </p:spPr>
        </p:pic>
      </p:grpSp>
    </p:spTree>
  </p:cSld>
  <p:clrMapOvr>
    <a:masterClrMapping/>
  </p:clrMapOvr>
  <p:transition spd="slow" advTm="312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1000"/>
                                  </p:stCondLst>
                                  <p:childTnLst>
                                    <p:animMotion origin="layout" path="M -4.44444E-6 0 L 0.00417 -0.78191 " pathEditMode="relative" rAng="0" ptsTypes="AA">
                                      <p:cBhvr>
                                        <p:cTn id="6" dur="20000" fill="hold"/>
                                        <p:tgtEl>
                                          <p:spTgt spid="2"/>
                                        </p:tgtEl>
                                        <p:attrNameLst>
                                          <p:attrName>ppt_x</p:attrName>
                                          <p:attrName>ppt_y</p:attrName>
                                        </p:attrNameLst>
                                      </p:cBhvr>
                                      <p:rCtr x="2" y="-391"/>
                                    </p:animMotion>
                                  </p:childTnLst>
                                </p:cTn>
                              </p:par>
                            </p:childTnLst>
                          </p:cTn>
                        </p:par>
                        <p:par>
                          <p:cTn id="7" fill="hold">
                            <p:stCondLst>
                              <p:cond delay="2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Gezin met auto.png"/>
          <p:cNvPicPr>
            <a:picLocks noChangeAspect="1"/>
          </p:cNvPicPr>
          <p:nvPr/>
        </p:nvPicPr>
        <p:blipFill>
          <a:blip r:embed="rId3" cstate="screen"/>
          <a:stretch>
            <a:fillRect/>
          </a:stretch>
        </p:blipFill>
        <p:spPr>
          <a:xfrm>
            <a:off x="642910" y="306541"/>
            <a:ext cx="7854833" cy="6122855"/>
          </a:xfrm>
          <a:prstGeom prst="rect">
            <a:avLst/>
          </a:prstGeom>
        </p:spPr>
      </p:pic>
    </p:spTree>
  </p:cSld>
  <p:clrMapOvr>
    <a:masterClrMapping/>
  </p:clrMapOvr>
  <p:transition spd="slow" advTm="24300">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01-04 natural%20gas%20terminal.jpg"/>
          <p:cNvPicPr>
            <a:picLocks noChangeAspect="1"/>
          </p:cNvPicPr>
          <p:nvPr/>
        </p:nvPicPr>
        <p:blipFill>
          <a:blip r:embed="rId3" cstate="screen"/>
          <a:stretch>
            <a:fillRect/>
          </a:stretch>
        </p:blipFill>
        <p:spPr>
          <a:xfrm>
            <a:off x="1514454" y="4241836"/>
            <a:ext cx="3024210" cy="1880508"/>
          </a:xfrm>
          <a:prstGeom prst="rect">
            <a:avLst/>
          </a:prstGeom>
        </p:spPr>
      </p:pic>
      <p:pic>
        <p:nvPicPr>
          <p:cNvPr id="6" name="Afbeelding 5" descr="01-05 coal_fired_power_plant.jpg"/>
          <p:cNvPicPr>
            <a:picLocks noChangeAspect="1"/>
          </p:cNvPicPr>
          <p:nvPr/>
        </p:nvPicPr>
        <p:blipFill>
          <a:blip r:embed="rId4" cstate="print"/>
          <a:stretch>
            <a:fillRect/>
          </a:stretch>
        </p:blipFill>
        <p:spPr>
          <a:xfrm>
            <a:off x="1571911" y="543466"/>
            <a:ext cx="3143252" cy="1694891"/>
          </a:xfrm>
          <a:prstGeom prst="rect">
            <a:avLst/>
          </a:prstGeom>
        </p:spPr>
      </p:pic>
      <p:pic>
        <p:nvPicPr>
          <p:cNvPr id="7" name="Afbeelding 6" descr="01-08 kerncentrale.jpg"/>
          <p:cNvPicPr>
            <a:picLocks noChangeAspect="1"/>
          </p:cNvPicPr>
          <p:nvPr/>
        </p:nvPicPr>
        <p:blipFill>
          <a:blip r:embed="rId5" cstate="print"/>
          <a:stretch>
            <a:fillRect/>
          </a:stretch>
        </p:blipFill>
        <p:spPr>
          <a:xfrm>
            <a:off x="4653810" y="4240218"/>
            <a:ext cx="2918586" cy="1903426"/>
          </a:xfrm>
          <a:prstGeom prst="rect">
            <a:avLst/>
          </a:prstGeom>
        </p:spPr>
      </p:pic>
      <p:pic>
        <p:nvPicPr>
          <p:cNvPr id="8" name="Afbeelding 7" descr="01-12 hydropower2_large.jpg"/>
          <p:cNvPicPr>
            <a:picLocks noChangeAspect="1"/>
          </p:cNvPicPr>
          <p:nvPr/>
        </p:nvPicPr>
        <p:blipFill>
          <a:blip r:embed="rId6" cstate="screen"/>
          <a:stretch>
            <a:fillRect/>
          </a:stretch>
        </p:blipFill>
        <p:spPr>
          <a:xfrm>
            <a:off x="4858059" y="571480"/>
            <a:ext cx="2500023" cy="1664301"/>
          </a:xfrm>
          <a:prstGeom prst="rect">
            <a:avLst/>
          </a:prstGeom>
        </p:spPr>
      </p:pic>
      <p:pic>
        <p:nvPicPr>
          <p:cNvPr id="9" name="Afbeelding 8" descr="1654658240_1999999894_Eulie_440x293.jpg"/>
          <p:cNvPicPr>
            <a:picLocks noChangeAspect="1"/>
          </p:cNvPicPr>
          <p:nvPr/>
        </p:nvPicPr>
        <p:blipFill>
          <a:blip r:embed="rId7" cstate="screen"/>
          <a:stretch>
            <a:fillRect/>
          </a:stretch>
        </p:blipFill>
        <p:spPr>
          <a:xfrm>
            <a:off x="3227895" y="2357430"/>
            <a:ext cx="2681972" cy="1785950"/>
          </a:xfrm>
          <a:prstGeom prst="rect">
            <a:avLst/>
          </a:prstGeom>
        </p:spPr>
      </p:pic>
      <p:pic>
        <p:nvPicPr>
          <p:cNvPr id="10" name="Afbeelding 9" descr="booreilanden.jpg"/>
          <p:cNvPicPr>
            <a:picLocks noChangeAspect="1"/>
          </p:cNvPicPr>
          <p:nvPr/>
        </p:nvPicPr>
        <p:blipFill>
          <a:blip r:embed="rId8" cstate="screen"/>
          <a:stretch>
            <a:fillRect/>
          </a:stretch>
        </p:blipFill>
        <p:spPr>
          <a:xfrm>
            <a:off x="785786" y="2357430"/>
            <a:ext cx="2376491" cy="1783821"/>
          </a:xfrm>
          <a:prstGeom prst="rect">
            <a:avLst/>
          </a:prstGeom>
        </p:spPr>
      </p:pic>
      <p:pic>
        <p:nvPicPr>
          <p:cNvPr id="11" name="Afbeelding 10" descr="oilfield.jpg"/>
          <p:cNvPicPr>
            <a:picLocks noChangeAspect="1"/>
          </p:cNvPicPr>
          <p:nvPr/>
        </p:nvPicPr>
        <p:blipFill>
          <a:blip r:embed="rId9" cstate="screen"/>
          <a:stretch>
            <a:fillRect/>
          </a:stretch>
        </p:blipFill>
        <p:spPr>
          <a:xfrm>
            <a:off x="6000760" y="2357430"/>
            <a:ext cx="2367246" cy="1778065"/>
          </a:xfrm>
          <a:prstGeom prst="rect">
            <a:avLst/>
          </a:prstGeom>
        </p:spPr>
      </p:pic>
    </p:spTree>
  </p:cSld>
  <p:clrMapOvr>
    <a:masterClrMapping/>
  </p:clrMapOvr>
  <p:transition spd="slow" advTm="105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IMG_0053_(Large)[1] (2).jpg"/>
          <p:cNvPicPr>
            <a:picLocks noChangeAspect="1"/>
          </p:cNvPicPr>
          <p:nvPr/>
        </p:nvPicPr>
        <p:blipFill>
          <a:blip r:embed="rId3" cstate="screen"/>
          <a:stretch>
            <a:fillRect/>
          </a:stretch>
        </p:blipFill>
        <p:spPr>
          <a:xfrm>
            <a:off x="4429124" y="857232"/>
            <a:ext cx="3648717" cy="2736538"/>
          </a:xfrm>
          <a:prstGeom prst="rect">
            <a:avLst/>
          </a:prstGeom>
        </p:spPr>
      </p:pic>
      <p:pic>
        <p:nvPicPr>
          <p:cNvPr id="3" name="Afbeelding 2" descr="waterstof.jpg"/>
          <p:cNvPicPr>
            <a:picLocks noChangeAspect="1"/>
          </p:cNvPicPr>
          <p:nvPr/>
        </p:nvPicPr>
        <p:blipFill>
          <a:blip r:embed="rId4" cstate="print"/>
          <a:srcRect/>
          <a:stretch>
            <a:fillRect/>
          </a:stretch>
        </p:blipFill>
        <p:spPr>
          <a:xfrm>
            <a:off x="747006" y="3000372"/>
            <a:ext cx="3500462" cy="3005143"/>
          </a:xfrm>
          <a:prstGeom prst="rect">
            <a:avLst/>
          </a:prstGeom>
        </p:spPr>
      </p:pic>
      <p:pic>
        <p:nvPicPr>
          <p:cNvPr id="4" name="Afbeelding 3" descr="Waterstof2.jpg"/>
          <p:cNvPicPr>
            <a:picLocks noChangeAspect="1"/>
          </p:cNvPicPr>
          <p:nvPr/>
        </p:nvPicPr>
        <p:blipFill>
          <a:blip r:embed="rId5" cstate="print"/>
          <a:stretch>
            <a:fillRect/>
          </a:stretch>
        </p:blipFill>
        <p:spPr>
          <a:xfrm>
            <a:off x="752142" y="928670"/>
            <a:ext cx="2176784" cy="1899207"/>
          </a:xfrm>
          <a:prstGeom prst="rect">
            <a:avLst/>
          </a:prstGeom>
        </p:spPr>
      </p:pic>
      <p:pic>
        <p:nvPicPr>
          <p:cNvPr id="5" name="Afbeelding 4" descr="waterstof_200_120.gif"/>
          <p:cNvPicPr>
            <a:picLocks noChangeAspect="1"/>
          </p:cNvPicPr>
          <p:nvPr/>
        </p:nvPicPr>
        <p:blipFill>
          <a:blip r:embed="rId6" cstate="print"/>
          <a:stretch>
            <a:fillRect/>
          </a:stretch>
        </p:blipFill>
        <p:spPr>
          <a:xfrm>
            <a:off x="4429111" y="3786190"/>
            <a:ext cx="3690963" cy="2214578"/>
          </a:xfrm>
          <a:prstGeom prst="rect">
            <a:avLst/>
          </a:prstGeom>
        </p:spPr>
      </p:pic>
      <p:grpSp>
        <p:nvGrpSpPr>
          <p:cNvPr id="15" name="Groep 14"/>
          <p:cNvGrpSpPr/>
          <p:nvPr/>
        </p:nvGrpSpPr>
        <p:grpSpPr>
          <a:xfrm>
            <a:off x="285720" y="428604"/>
            <a:ext cx="8501122" cy="6072230"/>
            <a:chOff x="285720" y="428604"/>
            <a:chExt cx="8501122" cy="6072230"/>
          </a:xfrm>
        </p:grpSpPr>
        <p:cxnSp>
          <p:nvCxnSpPr>
            <p:cNvPr id="11" name="Rechte verbindingslijn 10"/>
            <p:cNvCxnSpPr/>
            <p:nvPr/>
          </p:nvCxnSpPr>
          <p:spPr>
            <a:xfrm>
              <a:off x="428596" y="428604"/>
              <a:ext cx="8358246" cy="6072230"/>
            </a:xfrm>
            <a:prstGeom prst="line">
              <a:avLst/>
            </a:prstGeom>
            <a:ln w="190500" cmpd="sng">
              <a:solidFill>
                <a:srgbClr val="FF0000"/>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285720" y="428604"/>
              <a:ext cx="8358246" cy="6072230"/>
            </a:xfrm>
            <a:prstGeom prst="line">
              <a:avLst/>
            </a:prstGeom>
            <a:ln w="190500" cmpd="sng">
              <a:solidFill>
                <a:srgbClr val="FF0000"/>
              </a:solidFill>
              <a:headEnd w="lg" len="lg"/>
              <a:tailE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Tm="299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6"/>
</p:tagLst>
</file>

<file path=ppt/tags/tag2.xml><?xml version="1.0" encoding="utf-8"?>
<p:tagLst xmlns:a="http://schemas.openxmlformats.org/drawingml/2006/main" xmlns:r="http://schemas.openxmlformats.org/officeDocument/2006/relationships" xmlns:p="http://schemas.openxmlformats.org/presentationml/2006/main">
  <p:tag name="TIMING" val="|4.7|1.9|1.6|1.6|8"/>
</p:tagLst>
</file>

<file path=ppt/tags/tag3.xml><?xml version="1.0" encoding="utf-8"?>
<p:tagLst xmlns:a="http://schemas.openxmlformats.org/drawingml/2006/main" xmlns:r="http://schemas.openxmlformats.org/officeDocument/2006/relationships" xmlns:p="http://schemas.openxmlformats.org/presentationml/2006/main">
  <p:tag name="TIMING" val="|4.7|1.9|1.6|1.6|8"/>
</p:tagLst>
</file>

<file path=ppt/tags/tag4.xml><?xml version="1.0" encoding="utf-8"?>
<p:tagLst xmlns:a="http://schemas.openxmlformats.org/drawingml/2006/main" xmlns:r="http://schemas.openxmlformats.org/officeDocument/2006/relationships" xmlns:p="http://schemas.openxmlformats.org/presentationml/2006/main">
  <p:tag name="TIMING" val="|9.9"/>
</p:tagLst>
</file>

<file path=ppt/tags/tag5.xml><?xml version="1.0" encoding="utf-8"?>
<p:tagLst xmlns:a="http://schemas.openxmlformats.org/drawingml/2006/main" xmlns:r="http://schemas.openxmlformats.org/officeDocument/2006/relationships" xmlns:p="http://schemas.openxmlformats.org/presentationml/2006/main">
  <p:tag name="TIMING" val="|2.4"/>
</p:tagLst>
</file>

<file path=ppt/tags/tag6.xml><?xml version="1.0" encoding="utf-8"?>
<p:tagLst xmlns:a="http://schemas.openxmlformats.org/drawingml/2006/main" xmlns:r="http://schemas.openxmlformats.org/officeDocument/2006/relationships" xmlns:p="http://schemas.openxmlformats.org/presentationml/2006/main">
  <p:tag name="TIMING" val="|24.5"/>
</p:tagLst>
</file>

<file path=ppt/tags/tag7.xml><?xml version="1.0" encoding="utf-8"?>
<p:tagLst xmlns:a="http://schemas.openxmlformats.org/drawingml/2006/main" xmlns:r="http://schemas.openxmlformats.org/officeDocument/2006/relationships" xmlns:p="http://schemas.openxmlformats.org/presentationml/2006/main">
  <p:tag name="TIMING" val="|9.5"/>
</p:tagLst>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28305</TotalTime>
  <Words>3013</Words>
  <Application>Microsoft Office PowerPoint</Application>
  <PresentationFormat>Diavoorstelling (4:3)</PresentationFormat>
  <Paragraphs>323</Paragraphs>
  <Slides>60</Slides>
  <Notes>60</Notes>
  <HiddenSlides>8</HiddenSlides>
  <MMClips>2</MMClips>
  <ScaleCrop>false</ScaleCrop>
  <HeadingPairs>
    <vt:vector size="4" baseType="variant">
      <vt:variant>
        <vt:lpstr>Thema</vt:lpstr>
      </vt:variant>
      <vt:variant>
        <vt:i4>2</vt:i4>
      </vt:variant>
      <vt:variant>
        <vt:lpstr>Diatitels</vt:lpstr>
      </vt:variant>
      <vt:variant>
        <vt:i4>60</vt:i4>
      </vt:variant>
    </vt:vector>
  </HeadingPairs>
  <TitlesOfParts>
    <vt:vector size="62" baseType="lpstr">
      <vt:lpstr>Office-thema</vt:lpstr>
      <vt:lpstr>Aangepast ontwerp</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lpstr>Dia 19</vt:lpstr>
      <vt:lpstr>Dia 20</vt:lpstr>
      <vt:lpstr>Dia 21</vt:lpstr>
      <vt:lpstr>Dia 22</vt:lpstr>
      <vt:lpstr>Dia 23</vt:lpstr>
      <vt:lpstr>Dia 24</vt:lpstr>
      <vt:lpstr>Dia 25</vt:lpstr>
      <vt:lpstr>Dia 26</vt:lpstr>
      <vt:lpstr>Dia 27</vt:lpstr>
      <vt:lpstr>Dia 28</vt:lpstr>
      <vt:lpstr>Dia 29</vt:lpstr>
      <vt:lpstr>Dia 30</vt:lpstr>
      <vt:lpstr>Dia 31</vt:lpstr>
      <vt:lpstr>Dia 32</vt:lpstr>
      <vt:lpstr>Dia 33</vt:lpstr>
      <vt:lpstr>Dia 34</vt:lpstr>
      <vt:lpstr>Dia 35</vt:lpstr>
      <vt:lpstr>Dia 36</vt:lpstr>
      <vt:lpstr>Dia 37</vt:lpstr>
      <vt:lpstr>Dia 38</vt:lpstr>
      <vt:lpstr>Dia 39</vt:lpstr>
      <vt:lpstr>Dia 40</vt:lpstr>
      <vt:lpstr>Dia 41</vt:lpstr>
      <vt:lpstr>Dia 42</vt:lpstr>
      <vt:lpstr>Dia 43</vt:lpstr>
      <vt:lpstr>Dia 44</vt:lpstr>
      <vt:lpstr>Dia 45</vt:lpstr>
      <vt:lpstr>Dia 46</vt:lpstr>
      <vt:lpstr>Dia 47</vt:lpstr>
      <vt:lpstr>Dia 48</vt:lpstr>
      <vt:lpstr>Dia 49</vt:lpstr>
      <vt:lpstr>Dia 50</vt:lpstr>
      <vt:lpstr>Dia 51</vt:lpstr>
      <vt:lpstr>Dia 52</vt:lpstr>
      <vt:lpstr>Dia 53</vt:lpstr>
      <vt:lpstr>Dia 54</vt:lpstr>
      <vt:lpstr>Dia 55</vt:lpstr>
      <vt:lpstr>Dia 56</vt:lpstr>
      <vt:lpstr>Dia 57</vt:lpstr>
      <vt:lpstr>Dia 58</vt:lpstr>
      <vt:lpstr>Dia 59</vt:lpstr>
      <vt:lpstr>Dia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 is geen tekort aan energie …</dc:title>
  <dc:creator>Frans Cuppen</dc:creator>
  <cp:lastModifiedBy>Frans Cuppen</cp:lastModifiedBy>
  <cp:revision>189</cp:revision>
  <dcterms:created xsi:type="dcterms:W3CDTF">2008-08-16T11:52:56Z</dcterms:created>
  <dcterms:modified xsi:type="dcterms:W3CDTF">2009-08-08T09:30:29Z</dcterms:modified>
</cp:coreProperties>
</file>